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7" r:id="rId4"/>
    <p:sldId id="258" r:id="rId5"/>
    <p:sldId id="348" r:id="rId7"/>
    <p:sldId id="346" r:id="rId8"/>
    <p:sldId id="349" r:id="rId9"/>
    <p:sldId id="259" r:id="rId10"/>
    <p:sldId id="262" r:id="rId11"/>
    <p:sldId id="261" r:id="rId12"/>
    <p:sldId id="312" r:id="rId13"/>
    <p:sldId id="350" r:id="rId14"/>
    <p:sldId id="264" r:id="rId15"/>
    <p:sldId id="267" r:id="rId16"/>
    <p:sldId id="268" r:id="rId17"/>
    <p:sldId id="270" r:id="rId18"/>
    <p:sldId id="275" r:id="rId19"/>
    <p:sldId id="272" r:id="rId20"/>
    <p:sldId id="274" r:id="rId21"/>
    <p:sldId id="276" r:id="rId22"/>
    <p:sldId id="277" r:id="rId23"/>
    <p:sldId id="278" r:id="rId24"/>
    <p:sldId id="279" r:id="rId25"/>
    <p:sldId id="282" r:id="rId26"/>
    <p:sldId id="283" r:id="rId27"/>
    <p:sldId id="284" r:id="rId28"/>
    <p:sldId id="287" r:id="rId29"/>
    <p:sldId id="288" r:id="rId30"/>
    <p:sldId id="285" r:id="rId31"/>
    <p:sldId id="286" r:id="rId32"/>
    <p:sldId id="289" r:id="rId33"/>
    <p:sldId id="290" r:id="rId34"/>
    <p:sldId id="291" r:id="rId35"/>
    <p:sldId id="292" r:id="rId36"/>
    <p:sldId id="293" r:id="rId37"/>
    <p:sldId id="304" r:id="rId38"/>
    <p:sldId id="301" r:id="rId39"/>
    <p:sldId id="303" r:id="rId40"/>
    <p:sldId id="302" r:id="rId41"/>
    <p:sldId id="305" r:id="rId42"/>
    <p:sldId id="306" r:id="rId43"/>
    <p:sldId id="307" r:id="rId44"/>
    <p:sldId id="308" r:id="rId45"/>
    <p:sldId id="309" r:id="rId46"/>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93"/>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2050" name="Line 2"/>
          <p:cNvSpPr/>
          <p:nvPr/>
        </p:nvSpPr>
        <p:spPr>
          <a:xfrm>
            <a:off x="7315200" y="1066800"/>
            <a:ext cx="0" cy="4495800"/>
          </a:xfrm>
          <a:prstGeom prst="line">
            <a:avLst/>
          </a:prstGeom>
          <a:ln w="9525" cap="flat" cmpd="sng">
            <a:solidFill>
              <a:schemeClr val="tx1"/>
            </a:solidFill>
            <a:prstDash val="solid"/>
            <a:round/>
            <a:headEnd type="none" w="med" len="med"/>
            <a:tailEnd type="none" w="med" len="med"/>
          </a:ln>
        </p:spPr>
      </p:sp>
      <p:grpSp>
        <p:nvGrpSpPr>
          <p:cNvPr id="2051" name="Group 8"/>
          <p:cNvGrpSpPr/>
          <p:nvPr/>
        </p:nvGrpSpPr>
        <p:grpSpPr>
          <a:xfrm>
            <a:off x="7493000" y="2992438"/>
            <a:ext cx="1338263" cy="2189162"/>
            <a:chOff x="4704" y="1885"/>
            <a:chExt cx="843" cy="1379"/>
          </a:xfrm>
        </p:grpSpPr>
        <p:sp>
          <p:nvSpPr>
            <p:cNvPr id="2052" name="Oval 9"/>
            <p:cNvSpPr/>
            <p:nvPr/>
          </p:nvSpPr>
          <p:spPr>
            <a:xfrm>
              <a:off x="4704" y="1885"/>
              <a:ext cx="127" cy="127"/>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53" name="Oval 10"/>
            <p:cNvSpPr/>
            <p:nvPr/>
          </p:nvSpPr>
          <p:spPr>
            <a:xfrm>
              <a:off x="4883" y="1885"/>
              <a:ext cx="127" cy="127"/>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54" name="Oval 11"/>
            <p:cNvSpPr/>
            <p:nvPr/>
          </p:nvSpPr>
          <p:spPr>
            <a:xfrm>
              <a:off x="5062" y="1885"/>
              <a:ext cx="127" cy="127"/>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55" name="Oval 12"/>
            <p:cNvSpPr/>
            <p:nvPr/>
          </p:nvSpPr>
          <p:spPr>
            <a:xfrm>
              <a:off x="4704" y="2064"/>
              <a:ext cx="127" cy="127"/>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56" name="Oval 13"/>
            <p:cNvSpPr/>
            <p:nvPr/>
          </p:nvSpPr>
          <p:spPr>
            <a:xfrm>
              <a:off x="4883" y="2064"/>
              <a:ext cx="127" cy="127"/>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57" name="Oval 14"/>
            <p:cNvSpPr/>
            <p:nvPr/>
          </p:nvSpPr>
          <p:spPr>
            <a:xfrm>
              <a:off x="5062" y="2064"/>
              <a:ext cx="127" cy="127"/>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58" name="Oval 15"/>
            <p:cNvSpPr/>
            <p:nvPr/>
          </p:nvSpPr>
          <p:spPr>
            <a:xfrm>
              <a:off x="5241" y="2064"/>
              <a:ext cx="127" cy="127"/>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59" name="Oval 16"/>
            <p:cNvSpPr/>
            <p:nvPr/>
          </p:nvSpPr>
          <p:spPr>
            <a:xfrm>
              <a:off x="4704" y="2243"/>
              <a:ext cx="127" cy="127"/>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60" name="Oval 17"/>
            <p:cNvSpPr/>
            <p:nvPr/>
          </p:nvSpPr>
          <p:spPr>
            <a:xfrm>
              <a:off x="4883" y="2243"/>
              <a:ext cx="127" cy="127"/>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61" name="Oval 18"/>
            <p:cNvSpPr/>
            <p:nvPr/>
          </p:nvSpPr>
          <p:spPr>
            <a:xfrm>
              <a:off x="5062" y="2243"/>
              <a:ext cx="127" cy="127"/>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62" name="Oval 19"/>
            <p:cNvSpPr/>
            <p:nvPr/>
          </p:nvSpPr>
          <p:spPr>
            <a:xfrm>
              <a:off x="5241" y="2243"/>
              <a:ext cx="127" cy="127"/>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63" name="Oval 20"/>
            <p:cNvSpPr/>
            <p:nvPr/>
          </p:nvSpPr>
          <p:spPr>
            <a:xfrm>
              <a:off x="5420" y="2243"/>
              <a:ext cx="127" cy="127"/>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64" name="Oval 21"/>
            <p:cNvSpPr/>
            <p:nvPr/>
          </p:nvSpPr>
          <p:spPr>
            <a:xfrm>
              <a:off x="4704" y="2421"/>
              <a:ext cx="127" cy="128"/>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65" name="Oval 22"/>
            <p:cNvSpPr/>
            <p:nvPr/>
          </p:nvSpPr>
          <p:spPr>
            <a:xfrm>
              <a:off x="4883" y="2421"/>
              <a:ext cx="127" cy="128"/>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66" name="Oval 23"/>
            <p:cNvSpPr/>
            <p:nvPr/>
          </p:nvSpPr>
          <p:spPr>
            <a:xfrm>
              <a:off x="5062" y="2421"/>
              <a:ext cx="127" cy="128"/>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67" name="Oval 24"/>
            <p:cNvSpPr/>
            <p:nvPr/>
          </p:nvSpPr>
          <p:spPr>
            <a:xfrm>
              <a:off x="5241" y="2421"/>
              <a:ext cx="127" cy="128"/>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68" name="Oval 25"/>
            <p:cNvSpPr/>
            <p:nvPr/>
          </p:nvSpPr>
          <p:spPr>
            <a:xfrm>
              <a:off x="4704" y="2600"/>
              <a:ext cx="127" cy="128"/>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69" name="Oval 26"/>
            <p:cNvSpPr/>
            <p:nvPr/>
          </p:nvSpPr>
          <p:spPr>
            <a:xfrm>
              <a:off x="4883" y="2600"/>
              <a:ext cx="127" cy="128"/>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70" name="Oval 27"/>
            <p:cNvSpPr/>
            <p:nvPr/>
          </p:nvSpPr>
          <p:spPr>
            <a:xfrm>
              <a:off x="5062" y="2600"/>
              <a:ext cx="127" cy="128"/>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71" name="Oval 28"/>
            <p:cNvSpPr/>
            <p:nvPr/>
          </p:nvSpPr>
          <p:spPr>
            <a:xfrm>
              <a:off x="5241" y="2600"/>
              <a:ext cx="127" cy="128"/>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72" name="Oval 29"/>
            <p:cNvSpPr/>
            <p:nvPr/>
          </p:nvSpPr>
          <p:spPr>
            <a:xfrm>
              <a:off x="5420" y="2600"/>
              <a:ext cx="127" cy="128"/>
            </a:xfrm>
            <a:prstGeom prst="ellipse">
              <a:avLst/>
            </a:prstGeom>
            <a:solidFill>
              <a:schemeClr val="folHlink"/>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73" name="Oval 30"/>
            <p:cNvSpPr/>
            <p:nvPr/>
          </p:nvSpPr>
          <p:spPr>
            <a:xfrm>
              <a:off x="4704" y="2779"/>
              <a:ext cx="127" cy="127"/>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74" name="Oval 31"/>
            <p:cNvSpPr/>
            <p:nvPr/>
          </p:nvSpPr>
          <p:spPr>
            <a:xfrm>
              <a:off x="4883" y="2779"/>
              <a:ext cx="127" cy="127"/>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75" name="Oval 32"/>
            <p:cNvSpPr/>
            <p:nvPr/>
          </p:nvSpPr>
          <p:spPr>
            <a:xfrm>
              <a:off x="5062" y="2779"/>
              <a:ext cx="127" cy="127"/>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76" name="Oval 33"/>
            <p:cNvSpPr/>
            <p:nvPr/>
          </p:nvSpPr>
          <p:spPr>
            <a:xfrm>
              <a:off x="5241" y="2779"/>
              <a:ext cx="127" cy="127"/>
            </a:xfrm>
            <a:prstGeom prst="ellipse">
              <a:avLst/>
            </a:prstGeom>
            <a:solidFill>
              <a:schemeClr val="folHlink"/>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77" name="Oval 34"/>
            <p:cNvSpPr/>
            <p:nvPr/>
          </p:nvSpPr>
          <p:spPr>
            <a:xfrm>
              <a:off x="4704" y="2958"/>
              <a:ext cx="127" cy="127"/>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78" name="Oval 35"/>
            <p:cNvSpPr/>
            <p:nvPr/>
          </p:nvSpPr>
          <p:spPr>
            <a:xfrm>
              <a:off x="4883" y="2958"/>
              <a:ext cx="127" cy="127"/>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79" name="Oval 36"/>
            <p:cNvSpPr/>
            <p:nvPr/>
          </p:nvSpPr>
          <p:spPr>
            <a:xfrm>
              <a:off x="5062" y="2958"/>
              <a:ext cx="127" cy="127"/>
            </a:xfrm>
            <a:prstGeom prst="ellipse">
              <a:avLst/>
            </a:prstGeom>
            <a:solidFill>
              <a:schemeClr val="folHlink"/>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80" name="Oval 37"/>
            <p:cNvSpPr/>
            <p:nvPr/>
          </p:nvSpPr>
          <p:spPr>
            <a:xfrm>
              <a:off x="5241" y="2958"/>
              <a:ext cx="127" cy="127"/>
            </a:xfrm>
            <a:prstGeom prst="ellipse">
              <a:avLst/>
            </a:prstGeom>
            <a:solidFill>
              <a:schemeClr val="folHlink"/>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81" name="Oval 38"/>
            <p:cNvSpPr/>
            <p:nvPr/>
          </p:nvSpPr>
          <p:spPr>
            <a:xfrm>
              <a:off x="4883" y="3137"/>
              <a:ext cx="127" cy="127"/>
            </a:xfrm>
            <a:prstGeom prst="ellipse">
              <a:avLst/>
            </a:prstGeom>
            <a:solidFill>
              <a:schemeClr val="folHlink"/>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2082" name="Oval 39"/>
            <p:cNvSpPr/>
            <p:nvPr/>
          </p:nvSpPr>
          <p:spPr>
            <a:xfrm>
              <a:off x="5241" y="3137"/>
              <a:ext cx="127" cy="127"/>
            </a:xfrm>
            <a:prstGeom prst="ellipse">
              <a:avLst/>
            </a:prstGeom>
            <a:solidFill>
              <a:schemeClr val="folHlink"/>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grpSp>
      <p:sp>
        <p:nvSpPr>
          <p:cNvPr id="2083" name="Line 40"/>
          <p:cNvSpPr/>
          <p:nvPr/>
        </p:nvSpPr>
        <p:spPr>
          <a:xfrm>
            <a:off x="304800" y="2819400"/>
            <a:ext cx="8229600" cy="0"/>
          </a:xfrm>
          <a:prstGeom prst="line">
            <a:avLst/>
          </a:prstGeom>
          <a:ln w="6350" cap="flat" cmpd="sng">
            <a:solidFill>
              <a:schemeClr val="tx1"/>
            </a:solidFill>
            <a:prstDash val="solid"/>
            <a:round/>
            <a:headEnd type="none" w="med" len="med"/>
            <a:tailEnd type="none" w="med" len="med"/>
          </a:ln>
        </p:spPr>
      </p:sp>
      <p:sp>
        <p:nvSpPr>
          <p:cNvPr id="15363" name="Rectangle 3"/>
          <p:cNvSpPr>
            <a:spLocks noGrp="1" noChangeArrowheads="1"/>
          </p:cNvSpPr>
          <p:nvPr>
            <p:ph type="ctrTitle"/>
          </p:nvPr>
        </p:nvSpPr>
        <p:spPr>
          <a:xfrm>
            <a:off x="315913" y="466725"/>
            <a:ext cx="6781800" cy="2133600"/>
          </a:xfrm>
        </p:spPr>
        <p:txBody>
          <a:bodyPr/>
          <a:lstStyle>
            <a:lvl1pPr algn="r">
              <a:defRPr sz="4800"/>
            </a:lvl1pPr>
          </a:lstStyle>
          <a:p>
            <a:pPr lvl="0" fontAlgn="base"/>
            <a:r>
              <a:rPr lang="zh-CN" altLang="en-US" strike="noStrike" noProof="0" smtClean="0"/>
              <a:t>单击此处编辑母版标题样式</a:t>
            </a:r>
            <a:endParaRPr lang="zh-CN" altLang="en-US" strike="noStrike" noProof="0" smtClean="0"/>
          </a:p>
        </p:txBody>
      </p:sp>
      <p:sp>
        <p:nvSpPr>
          <p:cNvPr id="15364" name="Rectangle 4"/>
          <p:cNvSpPr>
            <a:spLocks noGrp="1" noChangeArrowheads="1"/>
          </p:cNvSpPr>
          <p:nvPr>
            <p:ph type="subTitle" idx="1"/>
          </p:nvPr>
        </p:nvSpPr>
        <p:spPr>
          <a:xfrm>
            <a:off x="849313" y="3049588"/>
            <a:ext cx="6248400" cy="2362200"/>
          </a:xfrm>
        </p:spPr>
        <p:txBody>
          <a:bodyPr/>
          <a:lstStyle>
            <a:lvl1pPr marL="0" indent="0" algn="r">
              <a:buFont typeface="Wingdings" panose="05000000000000000000" pitchFamily="2" charset="2"/>
              <a:buNone/>
              <a:defRPr sz="3200"/>
            </a:lvl1pPr>
          </a:lstStyle>
          <a:p>
            <a:pPr lvl="0" fontAlgn="base"/>
            <a:r>
              <a:rPr lang="zh-CN" altLang="en-US" strike="noStrike" noProof="0" smtClean="0"/>
              <a:t>单击此处编辑母版副标题样式</a:t>
            </a:r>
            <a:endParaRPr lang="zh-CN" altLang="en-US" strike="noStrike" noProof="0" smtClean="0"/>
          </a:p>
        </p:txBody>
      </p:sp>
      <p:sp>
        <p:nvSpPr>
          <p:cNvPr id="74"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5"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6"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EEE94B8-6661-4E71-8503-568F79B8B7EB}" type="slidenum">
              <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F89E224-BE7D-4EBA-8661-3AA0A2FB2D90}" type="slidenum">
              <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F89E224-BE7D-4EBA-8661-3AA0A2FB2D90}" type="slidenum">
              <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719263"/>
            <a:ext cx="4038600" cy="44116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719263"/>
            <a:ext cx="4038600" cy="44116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F89E224-BE7D-4EBA-8661-3AA0A2FB2D90}" type="slidenum">
              <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30238" y="2505075"/>
            <a:ext cx="386873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7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F89E224-BE7D-4EBA-8661-3AA0A2FB2D90}" type="slidenum">
              <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F89E224-BE7D-4EBA-8661-3AA0A2FB2D90}" type="slidenum">
              <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F89E224-BE7D-4EBA-8661-3AA0A2FB2D90}" type="slidenum">
              <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F89E224-BE7D-4EBA-8661-3AA0A2FB2D90}" type="slidenum">
              <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F89E224-BE7D-4EBA-8661-3AA0A2FB2D90}" type="slidenum">
              <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F89E224-BE7D-4EBA-8661-3AA0A2FB2D90}" type="slidenum">
              <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22238"/>
            <a:ext cx="2057400" cy="600868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2238"/>
            <a:ext cx="6019800" cy="600868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4F89E224-BE7D-4EBA-8661-3AA0A2FB2D90}" type="slidenum">
              <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Line 2"/>
          <p:cNvSpPr/>
          <p:nvPr/>
        </p:nvSpPr>
        <p:spPr>
          <a:xfrm>
            <a:off x="7962900" y="152400"/>
            <a:ext cx="0" cy="1524000"/>
          </a:xfrm>
          <a:prstGeom prst="line">
            <a:avLst/>
          </a:prstGeom>
          <a:ln w="9525" cap="flat" cmpd="sng">
            <a:solidFill>
              <a:schemeClr val="tx1"/>
            </a:solidFill>
            <a:prstDash val="solid"/>
            <a:round/>
            <a:headEnd type="none" w="med" len="med"/>
            <a:tailEnd type="none" w="med" len="med"/>
          </a:ln>
        </p:spPr>
      </p:sp>
      <p:sp>
        <p:nvSpPr>
          <p:cNvPr id="1027" name="Rectangle 3"/>
          <p:cNvSpPr>
            <a:spLocks noGrp="1"/>
          </p:cNvSpPr>
          <p:nvPr>
            <p:ph type="title"/>
          </p:nvPr>
        </p:nvSpPr>
        <p:spPr>
          <a:xfrm>
            <a:off x="457200" y="122238"/>
            <a:ext cx="7543800" cy="1295400"/>
          </a:xfrm>
          <a:prstGeom prst="rect">
            <a:avLst/>
          </a:prstGeom>
          <a:noFill/>
          <a:ln w="9525">
            <a:noFill/>
          </a:ln>
        </p:spPr>
        <p:txBody>
          <a:bodyPr anchor="b"/>
          <a:p>
            <a:pPr lvl="0"/>
            <a:r>
              <a:rPr lang="zh-CN" altLang="en-US" dirty="0"/>
              <a:t>单击此处编辑母版标题样式</a:t>
            </a:r>
            <a:endParaRPr lang="zh-CN" altLang="en-US" dirty="0"/>
          </a:p>
        </p:txBody>
      </p:sp>
      <p:sp>
        <p:nvSpPr>
          <p:cNvPr id="1028" name="Rectangle 4"/>
          <p:cNvSpPr>
            <a:spLocks noGrp="1"/>
          </p:cNvSpPr>
          <p:nvPr>
            <p:ph type="body"/>
          </p:nvPr>
        </p:nvSpPr>
        <p:spPr>
          <a:xfrm>
            <a:off x="457200" y="1719263"/>
            <a:ext cx="8229600" cy="4411662"/>
          </a:xfrm>
          <a:prstGeom prst="rect">
            <a:avLst/>
          </a:prstGeom>
          <a:noFill/>
          <a:ln w="9525">
            <a:noFill/>
          </a:ln>
        </p:spPr>
        <p:txBody>
          <a:bodyPr anchor="t"/>
          <a:p>
            <a:pPr lvl="0" indent="-342900"/>
            <a:r>
              <a:rPr lang="zh-CN" altLang="en-US" dirty="0"/>
              <a:t>单击此处编辑母版文本样式</a:t>
            </a:r>
            <a:endParaRPr lang="zh-CN" altLang="en-US" dirty="0"/>
          </a:p>
          <a:p>
            <a:pPr lvl="1" indent="-347345"/>
            <a:r>
              <a:rPr lang="zh-CN" altLang="en-US" dirty="0"/>
              <a:t>第二级</a:t>
            </a:r>
            <a:endParaRPr lang="zh-CN" altLang="en-US" dirty="0"/>
          </a:p>
          <a:p>
            <a:pPr lvl="2" indent="-293370"/>
            <a:r>
              <a:rPr lang="zh-CN" altLang="en-US" dirty="0"/>
              <a:t>第三级</a:t>
            </a:r>
            <a:endParaRPr lang="zh-CN" altLang="en-US" dirty="0"/>
          </a:p>
          <a:p>
            <a:pPr lvl="3" indent="-292100"/>
            <a:r>
              <a:rPr lang="zh-CN" altLang="en-US" dirty="0"/>
              <a:t>第四级</a:t>
            </a:r>
            <a:endParaRPr lang="zh-CN" altLang="en-US" dirty="0"/>
          </a:p>
          <a:p>
            <a:pPr lvl="4" indent="-316230"/>
            <a:r>
              <a:rPr lang="zh-CN" altLang="en-US" dirty="0"/>
              <a:t>第五级</a:t>
            </a:r>
            <a:endParaRPr lang="zh-CN" altLang="en-US" dirty="0"/>
          </a:p>
        </p:txBody>
      </p:sp>
      <p:sp>
        <p:nvSpPr>
          <p:cNvPr id="1434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0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defRPr/>
            </a:pPr>
            <a:fld id="{4F89E224-BE7D-4EBA-8661-3AA0A2FB2D90}" type="slidenum">
              <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032" name="Group 8"/>
          <p:cNvGrpSpPr/>
          <p:nvPr/>
        </p:nvGrpSpPr>
        <p:grpSpPr>
          <a:xfrm>
            <a:off x="8153400" y="152400"/>
            <a:ext cx="792163" cy="1295400"/>
            <a:chOff x="5136" y="960"/>
            <a:chExt cx="528" cy="864"/>
          </a:xfrm>
        </p:grpSpPr>
        <p:sp>
          <p:nvSpPr>
            <p:cNvPr id="1033" name="Oval 9"/>
            <p:cNvSpPr/>
            <p:nvPr/>
          </p:nvSpPr>
          <p:spPr>
            <a:xfrm>
              <a:off x="5136" y="960"/>
              <a:ext cx="80" cy="80"/>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34" name="Oval 10"/>
            <p:cNvSpPr/>
            <p:nvPr/>
          </p:nvSpPr>
          <p:spPr>
            <a:xfrm>
              <a:off x="5248" y="960"/>
              <a:ext cx="80" cy="80"/>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35" name="Oval 11"/>
            <p:cNvSpPr/>
            <p:nvPr/>
          </p:nvSpPr>
          <p:spPr>
            <a:xfrm>
              <a:off x="5360" y="960"/>
              <a:ext cx="80" cy="80"/>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36" name="Oval 12"/>
            <p:cNvSpPr/>
            <p:nvPr/>
          </p:nvSpPr>
          <p:spPr>
            <a:xfrm>
              <a:off x="5136" y="1072"/>
              <a:ext cx="80" cy="80"/>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37" name="Oval 13"/>
            <p:cNvSpPr/>
            <p:nvPr/>
          </p:nvSpPr>
          <p:spPr>
            <a:xfrm>
              <a:off x="5248" y="1072"/>
              <a:ext cx="80" cy="80"/>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38" name="Oval 14"/>
            <p:cNvSpPr/>
            <p:nvPr/>
          </p:nvSpPr>
          <p:spPr>
            <a:xfrm>
              <a:off x="5360" y="1072"/>
              <a:ext cx="80" cy="80"/>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39" name="Oval 15"/>
            <p:cNvSpPr/>
            <p:nvPr/>
          </p:nvSpPr>
          <p:spPr>
            <a:xfrm>
              <a:off x="5472" y="1072"/>
              <a:ext cx="80" cy="80"/>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40" name="Oval 16"/>
            <p:cNvSpPr/>
            <p:nvPr/>
          </p:nvSpPr>
          <p:spPr>
            <a:xfrm>
              <a:off x="5136" y="1184"/>
              <a:ext cx="80" cy="80"/>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41" name="Oval 17"/>
            <p:cNvSpPr/>
            <p:nvPr/>
          </p:nvSpPr>
          <p:spPr>
            <a:xfrm>
              <a:off x="5248" y="1184"/>
              <a:ext cx="80" cy="80"/>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42" name="Oval 18"/>
            <p:cNvSpPr/>
            <p:nvPr/>
          </p:nvSpPr>
          <p:spPr>
            <a:xfrm>
              <a:off x="5360" y="1184"/>
              <a:ext cx="80" cy="80"/>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43" name="Oval 19"/>
            <p:cNvSpPr/>
            <p:nvPr/>
          </p:nvSpPr>
          <p:spPr>
            <a:xfrm>
              <a:off x="5472" y="1184"/>
              <a:ext cx="80" cy="80"/>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44" name="Oval 20"/>
            <p:cNvSpPr/>
            <p:nvPr/>
          </p:nvSpPr>
          <p:spPr>
            <a:xfrm>
              <a:off x="5584" y="1184"/>
              <a:ext cx="80" cy="80"/>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45" name="Oval 21"/>
            <p:cNvSpPr/>
            <p:nvPr/>
          </p:nvSpPr>
          <p:spPr>
            <a:xfrm>
              <a:off x="5136" y="1296"/>
              <a:ext cx="80" cy="80"/>
            </a:xfrm>
            <a:prstGeom prst="ellipse">
              <a:avLst/>
            </a:prstGeom>
            <a:solidFill>
              <a:schemeClr val="tx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46" name="Oval 22"/>
            <p:cNvSpPr/>
            <p:nvPr/>
          </p:nvSpPr>
          <p:spPr>
            <a:xfrm>
              <a:off x="5248" y="1296"/>
              <a:ext cx="80" cy="80"/>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47" name="Oval 23"/>
            <p:cNvSpPr/>
            <p:nvPr/>
          </p:nvSpPr>
          <p:spPr>
            <a:xfrm>
              <a:off x="5360" y="1296"/>
              <a:ext cx="80" cy="80"/>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48" name="Oval 24"/>
            <p:cNvSpPr/>
            <p:nvPr/>
          </p:nvSpPr>
          <p:spPr>
            <a:xfrm>
              <a:off x="5472" y="1296"/>
              <a:ext cx="80" cy="80"/>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49" name="Oval 25"/>
            <p:cNvSpPr/>
            <p:nvPr/>
          </p:nvSpPr>
          <p:spPr>
            <a:xfrm>
              <a:off x="5136" y="1408"/>
              <a:ext cx="80" cy="80"/>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50" name="Oval 26"/>
            <p:cNvSpPr/>
            <p:nvPr/>
          </p:nvSpPr>
          <p:spPr>
            <a:xfrm>
              <a:off x="5248" y="1408"/>
              <a:ext cx="80" cy="80"/>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51" name="Oval 27"/>
            <p:cNvSpPr/>
            <p:nvPr/>
          </p:nvSpPr>
          <p:spPr>
            <a:xfrm>
              <a:off x="5360" y="1408"/>
              <a:ext cx="80" cy="80"/>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52" name="Oval 28"/>
            <p:cNvSpPr/>
            <p:nvPr/>
          </p:nvSpPr>
          <p:spPr>
            <a:xfrm>
              <a:off x="5472" y="1408"/>
              <a:ext cx="80" cy="80"/>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53" name="Oval 29"/>
            <p:cNvSpPr/>
            <p:nvPr/>
          </p:nvSpPr>
          <p:spPr>
            <a:xfrm>
              <a:off x="5584" y="1408"/>
              <a:ext cx="80" cy="80"/>
            </a:xfrm>
            <a:prstGeom prst="ellipse">
              <a:avLst/>
            </a:prstGeom>
            <a:solidFill>
              <a:schemeClr val="folHlink"/>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54" name="Oval 30"/>
            <p:cNvSpPr/>
            <p:nvPr/>
          </p:nvSpPr>
          <p:spPr>
            <a:xfrm>
              <a:off x="5136" y="1520"/>
              <a:ext cx="80" cy="80"/>
            </a:xfrm>
            <a:prstGeom prst="ellipse">
              <a:avLst/>
            </a:prstGeom>
            <a:solidFill>
              <a:schemeClr val="accent2"/>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55" name="Oval 31"/>
            <p:cNvSpPr/>
            <p:nvPr/>
          </p:nvSpPr>
          <p:spPr>
            <a:xfrm>
              <a:off x="5248" y="1520"/>
              <a:ext cx="80" cy="80"/>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56" name="Oval 32"/>
            <p:cNvSpPr/>
            <p:nvPr/>
          </p:nvSpPr>
          <p:spPr>
            <a:xfrm>
              <a:off x="5360" y="1520"/>
              <a:ext cx="80" cy="80"/>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57" name="Oval 33"/>
            <p:cNvSpPr/>
            <p:nvPr/>
          </p:nvSpPr>
          <p:spPr>
            <a:xfrm>
              <a:off x="5472" y="1520"/>
              <a:ext cx="80" cy="80"/>
            </a:xfrm>
            <a:prstGeom prst="ellipse">
              <a:avLst/>
            </a:prstGeom>
            <a:solidFill>
              <a:schemeClr val="folHlink"/>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58" name="Oval 34"/>
            <p:cNvSpPr/>
            <p:nvPr/>
          </p:nvSpPr>
          <p:spPr>
            <a:xfrm>
              <a:off x="5136" y="1632"/>
              <a:ext cx="80" cy="80"/>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59" name="Oval 35"/>
            <p:cNvSpPr/>
            <p:nvPr/>
          </p:nvSpPr>
          <p:spPr>
            <a:xfrm>
              <a:off x="5248" y="1632"/>
              <a:ext cx="80" cy="80"/>
            </a:xfrm>
            <a:prstGeom prst="ellipse">
              <a:avLst/>
            </a:prstGeom>
            <a:solidFill>
              <a:schemeClr val="accent1"/>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60" name="Oval 36"/>
            <p:cNvSpPr/>
            <p:nvPr/>
          </p:nvSpPr>
          <p:spPr>
            <a:xfrm>
              <a:off x="5360" y="1632"/>
              <a:ext cx="80" cy="80"/>
            </a:xfrm>
            <a:prstGeom prst="ellipse">
              <a:avLst/>
            </a:prstGeom>
            <a:solidFill>
              <a:schemeClr val="folHlink"/>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61" name="Oval 37"/>
            <p:cNvSpPr/>
            <p:nvPr/>
          </p:nvSpPr>
          <p:spPr>
            <a:xfrm>
              <a:off x="5472" y="1632"/>
              <a:ext cx="80" cy="80"/>
            </a:xfrm>
            <a:prstGeom prst="ellipse">
              <a:avLst/>
            </a:prstGeom>
            <a:solidFill>
              <a:schemeClr val="folHlink"/>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62" name="Oval 38"/>
            <p:cNvSpPr/>
            <p:nvPr/>
          </p:nvSpPr>
          <p:spPr>
            <a:xfrm>
              <a:off x="5248" y="1744"/>
              <a:ext cx="80" cy="80"/>
            </a:xfrm>
            <a:prstGeom prst="ellipse">
              <a:avLst/>
            </a:prstGeom>
            <a:solidFill>
              <a:schemeClr val="folHlink"/>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sp>
          <p:nvSpPr>
            <p:cNvPr id="1063" name="Oval 39"/>
            <p:cNvSpPr/>
            <p:nvPr/>
          </p:nvSpPr>
          <p:spPr>
            <a:xfrm>
              <a:off x="5472" y="1744"/>
              <a:ext cx="80" cy="80"/>
            </a:xfrm>
            <a:prstGeom prst="ellipse">
              <a:avLst/>
            </a:prstGeom>
            <a:solidFill>
              <a:schemeClr val="folHlink"/>
            </a:solidFill>
            <a:ln w="9525">
              <a:noFill/>
            </a:ln>
          </p:spPr>
          <p:txBody>
            <a:bodyPr wrap="none" anchor="ctr"/>
            <a:p>
              <a:pPr lvl="0" indent="0"/>
              <a:endParaRPr lang="zh-CN" altLang="en-US" sz="3200" dirty="0">
                <a:latin typeface="Arial" panose="020B0604020202020204" pitchFamily="34" charset="0"/>
                <a:ea typeface="宋体" panose="02010600030101010101" pitchFamily="2" charset="-122"/>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2pPr>
      <a:lvl3pPr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3pPr>
      <a:lvl4pPr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4pPr>
      <a:lvl5pPr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980" algn="l" rtl="0" fontAlgn="base">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4005" algn="l" rtl="0" fontAlgn="base">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430" indent="-292100" algn="l" rtl="0" fontAlgn="base">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930" indent="-316230" algn="l" rtl="0" fontAlgn="base">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7.jpeg"/><Relationship Id="rId1"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3.png"/><Relationship Id="rId1"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6.png"/><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7.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1.jpeg"/><Relationship Id="rId1"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3.jpeg"/><Relationship Id="rId1" Type="http://schemas.openxmlformats.org/officeDocument/2006/relationships/image" Target="../media/image4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6.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副标题 16387"/>
          <p:cNvSpPr>
            <a:spLocks noGrp="1"/>
          </p:cNvSpPr>
          <p:nvPr>
            <p:ph type="subTitle" idx="1"/>
          </p:nvPr>
        </p:nvSpPr>
        <p:spPr>
          <a:xfrm>
            <a:off x="31750" y="2071370"/>
            <a:ext cx="9089390" cy="1421130"/>
          </a:xfrm>
          <a:prstGeom prst="roundRect">
            <a:avLst/>
          </a:prstGeom>
          <a:solidFill>
            <a:srgbClr val="0D5BFB"/>
          </a:solidFill>
        </p:spPr>
        <p:style>
          <a:lnRef idx="0">
            <a:schemeClr val="accent5"/>
          </a:lnRef>
          <a:fillRef idx="3">
            <a:schemeClr val="accent5"/>
          </a:fillRef>
          <a:effectRef idx="3">
            <a:schemeClr val="accent5"/>
          </a:effectRef>
          <a:fontRef idx="minor">
            <a:schemeClr val="lt1"/>
          </a:fontRef>
        </p:style>
        <p:txBody>
          <a:bodyPr anchor="ctr" anchorCtr="1">
            <a:noAutofit/>
          </a:bodyPr>
          <a:lstStyle/>
          <a:p>
            <a:pPr defTabSz="914400">
              <a:buNone/>
            </a:pPr>
            <a:r>
              <a:rPr lang="zh-CN" altLang="en-US" sz="4000" b="1" kern="1200" baseline="0" dirty="0">
                <a:latin typeface="Arial Rounded MT Bold" panose="020F0704030504030204" pitchFamily="2" charset="0"/>
                <a:ea typeface="宋体" panose="02010600030101010101" pitchFamily="2" charset="-122"/>
              </a:rPr>
              <a:t>大学生体质健康测试的重要性</a:t>
            </a:r>
            <a:endParaRPr lang="zh-CN" altLang="en-US" sz="4000" b="1" kern="1200" baseline="0" dirty="0">
              <a:latin typeface="Arial Rounded MT Bold" panose="020F0704030504030204" pitchFamily="2" charset="0"/>
              <a:ea typeface="宋体" panose="02010600030101010101" pitchFamily="2" charset="-122"/>
            </a:endParaRPr>
          </a:p>
          <a:p>
            <a:pPr defTabSz="914400">
              <a:buNone/>
            </a:pPr>
            <a:r>
              <a:rPr lang="zh-CN" altLang="en-US" sz="4000" b="1" kern="1200" baseline="0" dirty="0">
                <a:latin typeface="Arial Rounded MT Bold" panose="020F0704030504030204" pitchFamily="2" charset="0"/>
                <a:ea typeface="宋体" panose="02010600030101010101" pitchFamily="2" charset="-122"/>
              </a:rPr>
              <a:t>以及评分标准解读</a:t>
            </a:r>
            <a:endParaRPr lang="zh-CN" altLang="en-US" sz="4000" b="1" kern="1200" baseline="0" dirty="0">
              <a:latin typeface="Arial Rounded MT Bold" panose="020F0704030504030204" pitchFamily="2" charset="0"/>
              <a:ea typeface="宋体" panose="02010600030101010101" pitchFamily="2" charset="-122"/>
            </a:endParaRPr>
          </a:p>
        </p:txBody>
      </p:sp>
      <p:pic>
        <p:nvPicPr>
          <p:cNvPr id="16389" name="图片 16388" descr="C:\Users\Administrator\Desktop\15F平面布置图.png15F平面布置图"/>
          <p:cNvPicPr>
            <a:picLocks noChangeAspect="1"/>
          </p:cNvPicPr>
          <p:nvPr/>
        </p:nvPicPr>
        <p:blipFill>
          <a:blip r:embed="rId1"/>
          <a:srcRect/>
          <a:stretch>
            <a:fillRect/>
          </a:stretch>
        </p:blipFill>
        <p:spPr>
          <a:xfrm>
            <a:off x="123190" y="22225"/>
            <a:ext cx="1826260" cy="1827530"/>
          </a:xfrm>
          <a:prstGeom prst="ellipse">
            <a:avLst/>
          </a:prstGeom>
          <a:noFill/>
          <a:ln w="9525">
            <a:noFill/>
          </a:ln>
        </p:spPr>
      </p:pic>
      <p:pic>
        <p:nvPicPr>
          <p:cNvPr id="2" name="图片 1" descr="C:\Users\Administrator\Desktop\t0102d3d9cdcd65fa6b.jpgt0102d3d9cdcd65fa6b"/>
          <p:cNvPicPr>
            <a:picLocks noChangeAspect="1"/>
          </p:cNvPicPr>
          <p:nvPr/>
        </p:nvPicPr>
        <p:blipFill>
          <a:blip r:embed="rId2">
            <a:lum bright="-6000"/>
          </a:blip>
          <a:srcRect/>
          <a:stretch>
            <a:fillRect/>
          </a:stretch>
        </p:blipFill>
        <p:spPr>
          <a:xfrm>
            <a:off x="31750" y="3755390"/>
            <a:ext cx="4458335" cy="2788920"/>
          </a:xfrm>
          <a:prstGeom prst="roundRect">
            <a:avLst/>
          </a:prstGeom>
        </p:spPr>
      </p:pic>
      <p:sp>
        <p:nvSpPr>
          <p:cNvPr id="3" name="文本框 2"/>
          <p:cNvSpPr txBox="1"/>
          <p:nvPr/>
        </p:nvSpPr>
        <p:spPr>
          <a:xfrm>
            <a:off x="1949450" y="532765"/>
            <a:ext cx="4331970" cy="583565"/>
          </a:xfrm>
          <a:prstGeom prst="rect">
            <a:avLst/>
          </a:prstGeom>
          <a:noFill/>
        </p:spPr>
        <p:txBody>
          <a:bodyPr wrap="square" rtlCol="0">
            <a:spAutoFit/>
          </a:bodyPr>
          <a:p>
            <a:r>
              <a:rPr lang="zh-CN" altLang="en-US" sz="3200" b="1">
                <a:latin typeface="楷体" panose="02010609060101010101" charset="-122"/>
                <a:ea typeface="楷体" panose="02010609060101010101" charset="-122"/>
              </a:rPr>
              <a:t>贵州商学院体育教学部</a:t>
            </a:r>
            <a:endParaRPr lang="zh-CN" altLang="en-US" sz="3200" b="1">
              <a:latin typeface="楷体" panose="02010609060101010101" charset="-122"/>
              <a:ea typeface="楷体" panose="02010609060101010101" charset="-122"/>
            </a:endParaRPr>
          </a:p>
        </p:txBody>
      </p:sp>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1"/>
          <p:cNvSpPr>
            <a:spLocks noGrp="1"/>
          </p:cNvSpPr>
          <p:nvPr/>
        </p:nvSpPr>
        <p:spPr>
          <a:xfrm>
            <a:off x="471170" y="108585"/>
            <a:ext cx="7543800" cy="865505"/>
          </a:xfrm>
          <a:prstGeom prst="rect">
            <a:avLst/>
          </a:prstGeom>
          <a:noFill/>
          <a:ln w="9525">
            <a:noFill/>
          </a:ln>
        </p:spPr>
        <p:txBody>
          <a:bodyPr anchor="b"/>
          <a:lst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2pPr>
            <a:lvl3pPr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3pPr>
            <a:lvl4pPr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4pPr>
            <a:lvl5pPr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9pPr>
          </a:lstStyle>
          <a:p>
            <a:r>
              <a:rPr lang="zh-CN" altLang="en-US">
                <a:solidFill>
                  <a:srgbClr val="FF0000"/>
                </a:solidFill>
              </a:rPr>
              <a:t>体质健康测试的重要性之毕业</a:t>
            </a:r>
            <a:endParaRPr lang="zh-CN" altLang="en-US">
              <a:solidFill>
                <a:srgbClr val="FF0000"/>
              </a:solidFill>
            </a:endParaRPr>
          </a:p>
        </p:txBody>
      </p:sp>
      <p:pic>
        <p:nvPicPr>
          <p:cNvPr id="2" name="图片 1" descr="C:\Users\Administrator\Desktop\QQ图片20200424144230.pngQQ图片20200424144230"/>
          <p:cNvPicPr>
            <a:picLocks noChangeAspect="1"/>
          </p:cNvPicPr>
          <p:nvPr/>
        </p:nvPicPr>
        <p:blipFill>
          <a:blip r:embed="rId1"/>
          <a:srcRect/>
          <a:stretch>
            <a:fillRect/>
          </a:stretch>
        </p:blipFill>
        <p:spPr>
          <a:xfrm>
            <a:off x="242570" y="1073150"/>
            <a:ext cx="8406765" cy="5539105"/>
          </a:xfrm>
          <a:prstGeom prst="rect">
            <a:avLst/>
          </a:prstGeom>
        </p:spPr>
      </p:pic>
    </p:spTree>
  </p:cSld>
  <p:clrMapOvr>
    <a:masterClrMapping/>
  </p:clrMapOvr>
  <p:transition>
    <p:split orient="ver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3"/>
          <p:cNvSpPr/>
          <p:nvPr/>
        </p:nvSpPr>
        <p:spPr>
          <a:xfrm>
            <a:off x="0" y="306388"/>
            <a:ext cx="9144000" cy="0"/>
          </a:xfrm>
          <a:prstGeom prst="rect">
            <a:avLst/>
          </a:prstGeom>
          <a:noFill/>
          <a:ln w="9525">
            <a:noFill/>
          </a:ln>
        </p:spPr>
        <p:txBody>
          <a:bodyPr wrap="none" tIns="76176" bIns="76176" anchor="ctr">
            <a:spAutoFit/>
          </a:bodyPr>
          <a:p>
            <a:endParaRPr lang="zh-CN" altLang="zh-CN" sz="1800" dirty="0">
              <a:latin typeface="Arial" panose="020B0604020202020204" pitchFamily="34" charset="0"/>
              <a:ea typeface="宋体" panose="02010600030101010101" pitchFamily="2" charset="-122"/>
            </a:endParaRPr>
          </a:p>
        </p:txBody>
      </p:sp>
      <p:graphicFrame>
        <p:nvGraphicFramePr>
          <p:cNvPr id="102447" name="Group 47"/>
          <p:cNvGraphicFramePr>
            <a:graphicFrameLocks noGrp="1"/>
          </p:cNvGraphicFramePr>
          <p:nvPr/>
        </p:nvGraphicFramePr>
        <p:xfrm>
          <a:off x="395288" y="2133600"/>
          <a:ext cx="7993063" cy="1944688"/>
        </p:xfrm>
        <a:graphic>
          <a:graphicData uri="http://schemas.openxmlformats.org/drawingml/2006/table">
            <a:tbl>
              <a:tblPr/>
              <a:tblGrid>
                <a:gridCol w="2122170"/>
                <a:gridCol w="5870892"/>
              </a:tblGrid>
              <a:tr h="554038">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Calibri" panose="020F0502020204030204" charset="0"/>
                          <a:ea typeface="黑体" panose="02010609060101010101" pitchFamily="1" charset="-122"/>
                          <a:cs typeface="Calibri" panose="020F0502020204030204" charset="0"/>
                        </a:rPr>
                        <a:t>组   别</a:t>
                      </a: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1" charset="-122"/>
                        <a:cs typeface="Calibri" panose="020F0502020204030204" charset="0"/>
                      </a:endParaRPr>
                    </a:p>
                  </a:txBody>
                  <a:tcPr horzOverflow="overflow">
                    <a:lnL cap="flat">
                      <a:noFill/>
                    </a:lnL>
                    <a:lnR>
                      <a:noFill/>
                    </a:lnR>
                    <a:lnT cap="flat">
                      <a:noFill/>
                    </a:lnT>
                    <a:lnB>
                      <a:noFill/>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Calibri" panose="020F0502020204030204" charset="0"/>
                          <a:ea typeface="黑体" panose="02010609060101010101" pitchFamily="1" charset="-122"/>
                          <a:cs typeface="Calibri" panose="020F0502020204030204" charset="0"/>
                        </a:rPr>
                        <a:t>测  试  项  目</a:t>
                      </a:r>
                      <a:endParaRPr kumimoji="0" lang="zh-CN" altLang="en-US" sz="2000" b="1" i="0" u="none" strike="noStrike" cap="none" normalizeH="0" baseline="0" smtClean="0">
                        <a:ln>
                          <a:noFill/>
                        </a:ln>
                        <a:solidFill>
                          <a:schemeClr val="tx1"/>
                        </a:solidFill>
                        <a:effectLst/>
                        <a:latin typeface="Arial" panose="020B0604020202020204" pitchFamily="34" charset="0"/>
                        <a:ea typeface="黑体" panose="02010609060101010101" pitchFamily="1" charset="-122"/>
                        <a:cs typeface="Calibri" panose="020F0502020204030204" charset="0"/>
                      </a:endParaRPr>
                    </a:p>
                  </a:txBody>
                  <a:tcPr horzOverflow="overflow">
                    <a:lnL>
                      <a:noFill/>
                    </a:lnL>
                    <a:lnR cap="flat">
                      <a:noFill/>
                    </a:lnR>
                    <a:lnT cap="flat">
                      <a:noFill/>
                    </a:lnT>
                    <a:lnB>
                      <a:noFill/>
                    </a:lnB>
                    <a:lnTlToBr>
                      <a:noFill/>
                    </a:lnTlToBr>
                    <a:lnBlToTr>
                      <a:noFill/>
                    </a:lnBlToTr>
                    <a:noFill/>
                  </a:tcPr>
                </a:tc>
              </a:tr>
              <a:tr h="1390650">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在校大学生</a:t>
                      </a:r>
                      <a:endPar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endParaRPr>
                    </a:p>
                  </a:txBody>
                  <a:tcPr anchor="ctr" horzOverflow="overflow">
                    <a:lnL cap="flat">
                      <a:noFill/>
                    </a:lnL>
                    <a:lnR>
                      <a:noFill/>
                    </a:lnR>
                    <a:lnT>
                      <a:noFill/>
                    </a:lnT>
                    <a:lnB cap="flat">
                      <a:noFill/>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1.</a:t>
                      </a:r>
                      <a:r>
                        <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身高    </a:t>
                      </a:r>
                      <a:r>
                        <a:rPr kumimoji="0" lang="en-US" altLang="zh-CN"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2.</a:t>
                      </a:r>
                      <a:r>
                        <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体重    </a:t>
                      </a:r>
                      <a:r>
                        <a:rPr kumimoji="0" lang="en-US" altLang="zh-CN"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3.</a:t>
                      </a:r>
                      <a:r>
                        <a:rPr lang="zh-CN" altLang="en-US" sz="2000" b="1" smtClean="0">
                          <a:ln>
                            <a:noFill/>
                          </a:ln>
                          <a:solidFill>
                            <a:srgbClr val="0000FF"/>
                          </a:solidFill>
                          <a:effectLst/>
                          <a:latin typeface="黑体" panose="02010609060101010101" pitchFamily="1" charset="-122"/>
                          <a:ea typeface="黑体" panose="02010609060101010101" pitchFamily="1" charset="-122"/>
                          <a:cs typeface="Calibri" panose="020F0502020204030204" charset="0"/>
                          <a:sym typeface="+mn-ea"/>
                        </a:rPr>
                        <a:t>立定跳远</a:t>
                      </a:r>
                      <a:r>
                        <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   </a:t>
                      </a:r>
                      <a:r>
                        <a:rPr kumimoji="0" lang="en-US" altLang="zh-CN"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4.</a:t>
                      </a:r>
                      <a:r>
                        <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 </a:t>
                      </a:r>
                      <a:r>
                        <a:rPr kumimoji="0" lang="en-US" altLang="zh-CN"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50</a:t>
                      </a:r>
                      <a:r>
                        <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米跑</a:t>
                      </a:r>
                      <a:endPar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5.</a:t>
                      </a:r>
                      <a:r>
                        <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肺活量</a:t>
                      </a:r>
                      <a:r>
                        <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  </a:t>
                      </a:r>
                      <a:r>
                        <a:rPr kumimoji="0" lang="en-US" altLang="zh-CN"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6.</a:t>
                      </a:r>
                      <a:r>
                        <a:rPr kumimoji="0" lang="en-US" altLang="zh-CN"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1</a:t>
                      </a:r>
                      <a:r>
                        <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分钟仰卧起坐（女）引体向上（男）</a:t>
                      </a:r>
                      <a:endPar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7.800</a:t>
                      </a:r>
                      <a:r>
                        <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米（女）、</a:t>
                      </a:r>
                      <a:r>
                        <a:rPr kumimoji="0" lang="en-US" altLang="zh-CN"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1000</a:t>
                      </a:r>
                      <a:r>
                        <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米（男）   </a:t>
                      </a:r>
                      <a:r>
                        <a:rPr kumimoji="0" lang="en-US" altLang="zh-CN"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8.</a:t>
                      </a:r>
                      <a:r>
                        <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rPr>
                        <a:t>坐位体前屈</a:t>
                      </a:r>
                      <a:endParaRPr kumimoji="0" lang="zh-CN" altLang="en-US"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000" b="1" i="0" u="none" strike="noStrike" cap="none" normalizeH="0" baseline="0" smtClean="0">
                        <a:ln>
                          <a:noFill/>
                        </a:ln>
                        <a:solidFill>
                          <a:srgbClr val="0000FF"/>
                        </a:solidFill>
                        <a:effectLst/>
                        <a:latin typeface="黑体" panose="02010609060101010101" pitchFamily="1" charset="-122"/>
                        <a:ea typeface="黑体" panose="02010609060101010101" pitchFamily="1" charset="-122"/>
                        <a:cs typeface="Calibri" panose="020F0502020204030204"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5133" name="Line 29"/>
          <p:cNvSpPr/>
          <p:nvPr/>
        </p:nvSpPr>
        <p:spPr>
          <a:xfrm>
            <a:off x="827088" y="2492375"/>
            <a:ext cx="6985000" cy="0"/>
          </a:xfrm>
          <a:prstGeom prst="line">
            <a:avLst/>
          </a:prstGeom>
          <a:ln w="12700" cap="flat" cmpd="sng">
            <a:solidFill>
              <a:srgbClr val="FF0000"/>
            </a:solidFill>
            <a:prstDash val="solid"/>
            <a:round/>
            <a:headEnd type="none" w="med" len="med"/>
            <a:tailEnd type="none" w="med" len="med"/>
          </a:ln>
        </p:spPr>
      </p:sp>
      <p:sp>
        <p:nvSpPr>
          <p:cNvPr id="5134" name="Line 30"/>
          <p:cNvSpPr/>
          <p:nvPr/>
        </p:nvSpPr>
        <p:spPr>
          <a:xfrm>
            <a:off x="827088" y="1989138"/>
            <a:ext cx="6985000" cy="0"/>
          </a:xfrm>
          <a:prstGeom prst="line">
            <a:avLst/>
          </a:prstGeom>
          <a:ln w="57150" cap="flat" cmpd="thickThin">
            <a:solidFill>
              <a:srgbClr val="FF0000"/>
            </a:solidFill>
            <a:prstDash val="solid"/>
            <a:round/>
            <a:headEnd type="none" w="med" len="med"/>
            <a:tailEnd type="none" w="med" len="med"/>
          </a:ln>
        </p:spPr>
      </p:sp>
      <p:sp>
        <p:nvSpPr>
          <p:cNvPr id="5135" name="Line 31"/>
          <p:cNvSpPr/>
          <p:nvPr/>
        </p:nvSpPr>
        <p:spPr>
          <a:xfrm>
            <a:off x="827405" y="4833620"/>
            <a:ext cx="6983730" cy="28575"/>
          </a:xfrm>
          <a:prstGeom prst="line">
            <a:avLst/>
          </a:prstGeom>
          <a:ln w="57150" cap="flat" cmpd="thinThick">
            <a:solidFill>
              <a:srgbClr val="FF0000"/>
            </a:solidFill>
            <a:prstDash val="solid"/>
            <a:round/>
            <a:headEnd type="none" w="med" len="med"/>
            <a:tailEnd type="none" w="med" len="med"/>
          </a:ln>
        </p:spPr>
      </p:sp>
      <p:sp>
        <p:nvSpPr>
          <p:cNvPr id="5136" name="Text Box 44"/>
          <p:cNvSpPr txBox="1"/>
          <p:nvPr/>
        </p:nvSpPr>
        <p:spPr>
          <a:xfrm>
            <a:off x="684213" y="692150"/>
            <a:ext cx="6985000" cy="829945"/>
          </a:xfrm>
          <a:prstGeom prst="rect">
            <a:avLst/>
          </a:prstGeom>
          <a:noFill/>
          <a:ln w="9525">
            <a:noFill/>
          </a:ln>
        </p:spPr>
        <p:txBody>
          <a:bodyPr anchor="t">
            <a:spAutoFit/>
          </a:bodyPr>
          <a:p>
            <a:pPr algn="ctr">
              <a:spcBef>
                <a:spcPct val="50000"/>
              </a:spcBef>
            </a:pPr>
            <a:r>
              <a:rPr lang="zh-CN" altLang="en-US" sz="4800" b="1" dirty="0">
                <a:solidFill>
                  <a:srgbClr val="FF0000"/>
                </a:solidFill>
                <a:latin typeface="Arial" panose="020B0604020202020204" pitchFamily="34" charset="0"/>
                <a:ea typeface="华文行楷" panose="02010800040101010101" pitchFamily="2" charset="-122"/>
              </a:rPr>
              <a:t>大学生体质测试内容</a:t>
            </a:r>
            <a:endParaRPr lang="zh-CN" altLang="en-US" sz="3200" dirty="0">
              <a:solidFill>
                <a:srgbClr val="FF0000"/>
              </a:solidFill>
              <a:latin typeface="Arial" panose="020B0604020202020204" pitchFamily="34" charset="0"/>
              <a:ea typeface="华文行楷" panose="02010800040101010101" pitchFamily="2" charset="-122"/>
            </a:endParaRPr>
          </a:p>
        </p:txBody>
      </p:sp>
    </p:spTree>
  </p:cSld>
  <p:clrMapOvr>
    <a:masterClrMapping/>
  </p:clrMapOvr>
  <p:transition>
    <p:checker/>
  </p:transition>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p:sp>
        <p:nvSpPr>
          <p:cNvPr id="7169" name="Text Box 4"/>
          <p:cNvSpPr txBox="1"/>
          <p:nvPr/>
        </p:nvSpPr>
        <p:spPr>
          <a:xfrm>
            <a:off x="303530" y="2228215"/>
            <a:ext cx="6689090" cy="2848610"/>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sz="3200" b="1" dirty="0">
                <a:solidFill>
                  <a:srgbClr val="0000FF"/>
                </a:solidFill>
                <a:latin typeface="黑体" panose="02010609060101010101" pitchFamily="1" charset="-122"/>
                <a:ea typeface="黑体" panose="02010609060101010101" pitchFamily="1" charset="-122"/>
              </a:rPr>
              <a:t>  </a:t>
            </a:r>
            <a:r>
              <a:rPr lang="zh-CN" altLang="en-US" sz="3200" b="1" dirty="0">
                <a:solidFill>
                  <a:srgbClr val="0000FF"/>
                </a:solidFill>
                <a:latin typeface="黑体" panose="02010609060101010101" pitchFamily="1" charset="-122"/>
                <a:ea typeface="黑体" panose="02010609060101010101" pitchFamily="1" charset="-122"/>
              </a:rPr>
              <a:t>身高是反映学生生长发育水平的常用指标，一般与体重配合使用，能有效地评价学生身体的匀称度与营养状况。</a:t>
            </a:r>
            <a:endParaRPr lang="zh-CN" altLang="en-US" sz="3200" b="1" dirty="0">
              <a:solidFill>
                <a:srgbClr val="0000FF"/>
              </a:solidFill>
              <a:latin typeface="黑体" panose="02010609060101010101" pitchFamily="1" charset="-122"/>
              <a:ea typeface="黑体" panose="02010609060101010101" pitchFamily="1" charset="-122"/>
            </a:endParaRPr>
          </a:p>
        </p:txBody>
      </p:sp>
      <p:pic>
        <p:nvPicPr>
          <p:cNvPr id="7170" name="Picture 5" descr="IMG_2147_936x1404"/>
          <p:cNvPicPr>
            <a:picLocks noChangeAspect="1"/>
          </p:cNvPicPr>
          <p:nvPr/>
        </p:nvPicPr>
        <p:blipFill>
          <a:blip r:embed="rId1"/>
          <a:stretch>
            <a:fillRect/>
          </a:stretch>
        </p:blipFill>
        <p:spPr>
          <a:xfrm>
            <a:off x="7149465" y="4093845"/>
            <a:ext cx="1771650" cy="2657475"/>
          </a:xfrm>
          <a:prstGeom prst="rect">
            <a:avLst/>
          </a:prstGeom>
          <a:noFill/>
          <a:ln w="9525">
            <a:noFill/>
          </a:ln>
        </p:spPr>
      </p:pic>
      <p:grpSp>
        <p:nvGrpSpPr>
          <p:cNvPr id="10" name="组合 9"/>
          <p:cNvGrpSpPr/>
          <p:nvPr/>
        </p:nvGrpSpPr>
        <p:grpSpPr>
          <a:xfrm>
            <a:off x="115570" y="170815"/>
            <a:ext cx="4895850" cy="708660"/>
            <a:chOff x="182" y="269"/>
            <a:chExt cx="7710" cy="1116"/>
          </a:xfrm>
        </p:grpSpPr>
        <p:sp>
          <p:nvSpPr>
            <p:cNvPr id="8" name="圆角矩形 7"/>
            <p:cNvSpPr/>
            <p:nvPr/>
          </p:nvSpPr>
          <p:spPr>
            <a:xfrm>
              <a:off x="182" y="269"/>
              <a:ext cx="7711" cy="111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78" y="269"/>
              <a:ext cx="7119" cy="919"/>
            </a:xfrm>
            <a:prstGeom prst="rect">
              <a:avLst/>
            </a:prstGeom>
            <a:noFill/>
          </p:spPr>
          <p:txBody>
            <a:bodyPr wrap="square" rtlCol="0">
              <a:spAutoFit/>
            </a:bodyPr>
            <a:p>
              <a:r>
                <a:rPr lang="zh-CN" altLang="en-US" sz="3200"/>
                <a:t>大学生体质测试的内容</a:t>
              </a:r>
              <a:endParaRPr lang="zh-CN" altLang="en-US" sz="3200"/>
            </a:p>
          </p:txBody>
        </p:sp>
      </p:grpSp>
      <p:sp>
        <p:nvSpPr>
          <p:cNvPr id="11" name="文本框 10"/>
          <p:cNvSpPr txBox="1"/>
          <p:nvPr/>
        </p:nvSpPr>
        <p:spPr>
          <a:xfrm>
            <a:off x="2634615" y="1383665"/>
            <a:ext cx="2479040" cy="583565"/>
          </a:xfrm>
          <a:prstGeom prst="rect">
            <a:avLst/>
          </a:prstGeom>
          <a:noFill/>
        </p:spPr>
        <p:txBody>
          <a:bodyPr wrap="square" rtlCol="0">
            <a:spAutoFit/>
          </a:bodyPr>
          <a:p>
            <a:r>
              <a:rPr lang="en-US" altLang="zh-CN" sz="3200" b="1"/>
              <a:t>  </a:t>
            </a:r>
            <a:r>
              <a:rPr lang="zh-CN" altLang="en-US" sz="3200" b="1" dirty="0">
                <a:solidFill>
                  <a:srgbClr val="0000FF"/>
                </a:solidFill>
                <a:latin typeface="黑体" panose="02010609060101010101" pitchFamily="1" charset="-122"/>
                <a:ea typeface="黑体" panose="02010609060101010101" pitchFamily="1" charset="-122"/>
              </a:rPr>
              <a:t>身   高</a:t>
            </a:r>
            <a:endParaRPr lang="zh-CN" altLang="en-US" sz="3200" b="1">
              <a:solidFill>
                <a:schemeClr val="tx2">
                  <a:lumMod val="60000"/>
                  <a:lumOff val="40000"/>
                </a:schemeClr>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Text Box 2"/>
          <p:cNvSpPr txBox="1"/>
          <p:nvPr/>
        </p:nvSpPr>
        <p:spPr>
          <a:xfrm>
            <a:off x="468630" y="405130"/>
            <a:ext cx="6785610" cy="69405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b="1" dirty="0">
                <a:solidFill>
                  <a:srgbClr val="0000FF"/>
                </a:solidFill>
                <a:latin typeface="黑体" panose="02010609060101010101" pitchFamily="1" charset="-122"/>
                <a:ea typeface="黑体" panose="02010609060101010101" pitchFamily="1" charset="-122"/>
              </a:rPr>
              <a:t>  </a:t>
            </a:r>
            <a:r>
              <a:rPr lang="zh-CN" altLang="en-US" sz="2800" b="1" dirty="0">
                <a:solidFill>
                  <a:srgbClr val="0000FF"/>
                </a:solidFill>
                <a:latin typeface="黑体" panose="02010609060101010101" pitchFamily="1" charset="-122"/>
                <a:ea typeface="黑体" panose="02010609060101010101" pitchFamily="1" charset="-122"/>
              </a:rPr>
              <a:t>身高测试方法   采用身高计进行测量</a:t>
            </a:r>
            <a:endParaRPr lang="zh-CN" altLang="en-US" sz="2800" b="1" dirty="0">
              <a:solidFill>
                <a:srgbClr val="0000FF"/>
              </a:solidFill>
              <a:latin typeface="黑体" panose="02010609060101010101" pitchFamily="1" charset="-122"/>
              <a:ea typeface="黑体" panose="02010609060101010101" pitchFamily="1" charset="-122"/>
            </a:endParaRPr>
          </a:p>
        </p:txBody>
      </p:sp>
      <p:sp>
        <p:nvSpPr>
          <p:cNvPr id="9218" name="Text Box 6"/>
          <p:cNvSpPr txBox="1"/>
          <p:nvPr/>
        </p:nvSpPr>
        <p:spPr>
          <a:xfrm>
            <a:off x="4175125" y="3373438"/>
            <a:ext cx="184150" cy="457200"/>
          </a:xfrm>
          <a:prstGeom prst="rect">
            <a:avLst/>
          </a:prstGeom>
          <a:noFill/>
          <a:ln w="9525">
            <a:noFill/>
          </a:ln>
        </p:spPr>
        <p:txBody>
          <a:bodyPr wrap="none" anchor="t">
            <a:spAutoFit/>
          </a:bodyPr>
          <a:p>
            <a:endParaRPr lang="zh-CN" altLang="zh-CN" sz="2400" dirty="0">
              <a:latin typeface="Tahoma" panose="020B0604030504040204" pitchFamily="34" charset="0"/>
              <a:ea typeface="宋体" panose="02010600030101010101" pitchFamily="2" charset="-122"/>
            </a:endParaRPr>
          </a:p>
        </p:txBody>
      </p:sp>
      <p:pic>
        <p:nvPicPr>
          <p:cNvPr id="9219" name="Picture 10" descr="IMG_2140_936x1404"/>
          <p:cNvPicPr>
            <a:picLocks noChangeAspect="1"/>
          </p:cNvPicPr>
          <p:nvPr/>
        </p:nvPicPr>
        <p:blipFill>
          <a:blip r:embed="rId1"/>
          <a:stretch>
            <a:fillRect/>
          </a:stretch>
        </p:blipFill>
        <p:spPr>
          <a:xfrm>
            <a:off x="107950" y="1341438"/>
            <a:ext cx="2735263" cy="4535487"/>
          </a:xfrm>
          <a:prstGeom prst="rect">
            <a:avLst/>
          </a:prstGeom>
          <a:noFill/>
          <a:ln w="9525">
            <a:noFill/>
          </a:ln>
        </p:spPr>
      </p:pic>
      <p:pic>
        <p:nvPicPr>
          <p:cNvPr id="9220" name="Picture 12" descr="IMG_2159_1404x936"/>
          <p:cNvPicPr>
            <a:picLocks noChangeAspect="1"/>
          </p:cNvPicPr>
          <p:nvPr/>
        </p:nvPicPr>
        <p:blipFill>
          <a:blip r:embed="rId2"/>
          <a:stretch>
            <a:fillRect/>
          </a:stretch>
        </p:blipFill>
        <p:spPr>
          <a:xfrm>
            <a:off x="6084888" y="1341438"/>
            <a:ext cx="2957512" cy="4437062"/>
          </a:xfrm>
          <a:prstGeom prst="rect">
            <a:avLst/>
          </a:prstGeom>
          <a:noFill/>
          <a:ln w="9525">
            <a:noFill/>
          </a:ln>
        </p:spPr>
      </p:pic>
      <p:sp>
        <p:nvSpPr>
          <p:cNvPr id="9221" name="Text Box 13"/>
          <p:cNvSpPr txBox="1"/>
          <p:nvPr/>
        </p:nvSpPr>
        <p:spPr>
          <a:xfrm>
            <a:off x="323850" y="6021388"/>
            <a:ext cx="8569325" cy="457200"/>
          </a:xfrm>
          <a:prstGeom prst="rect">
            <a:avLst/>
          </a:prstGeom>
          <a:noFill/>
          <a:ln w="9525">
            <a:noFill/>
          </a:ln>
        </p:spPr>
        <p:txBody>
          <a:bodyPr anchor="t">
            <a:spAutoFit/>
          </a:bodyPr>
          <a:p>
            <a:pPr>
              <a:spcBef>
                <a:spcPct val="50000"/>
              </a:spcBef>
            </a:pPr>
            <a:r>
              <a:rPr lang="zh-CN" altLang="en-US" sz="2400" b="1" dirty="0">
                <a:solidFill>
                  <a:srgbClr val="FF0000"/>
                </a:solidFill>
                <a:latin typeface="Arial" panose="020B0604020202020204" pitchFamily="34" charset="0"/>
                <a:ea typeface="黑体" panose="02010609060101010101" pitchFamily="1" charset="-122"/>
              </a:rPr>
              <a:t>机械身高计                   电子身高计                      智能身高计</a:t>
            </a:r>
            <a:endParaRPr lang="zh-CN" altLang="en-US" sz="2400" b="1" dirty="0">
              <a:solidFill>
                <a:srgbClr val="FF0000"/>
              </a:solidFill>
              <a:latin typeface="Arial" panose="020B0604020202020204" pitchFamily="34" charset="0"/>
              <a:ea typeface="黑体" panose="02010609060101010101" pitchFamily="1" charset="-122"/>
            </a:endParaRPr>
          </a:p>
        </p:txBody>
      </p:sp>
      <p:pic>
        <p:nvPicPr>
          <p:cNvPr id="9222" name="Picture 14" descr="IMG_2150_936x1404"/>
          <p:cNvPicPr>
            <a:picLocks noChangeAspect="1"/>
          </p:cNvPicPr>
          <p:nvPr/>
        </p:nvPicPr>
        <p:blipFill>
          <a:blip r:embed="rId3"/>
          <a:stretch>
            <a:fillRect/>
          </a:stretch>
        </p:blipFill>
        <p:spPr>
          <a:xfrm>
            <a:off x="2843213" y="1341438"/>
            <a:ext cx="3141662" cy="4510087"/>
          </a:xfrm>
          <a:prstGeom prst="rect">
            <a:avLst/>
          </a:prstGeom>
          <a:noFill/>
          <a:ln w="9525">
            <a:noFill/>
          </a:ln>
        </p:spPr>
      </p:pic>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Picture 12" descr="IMG_2142"/>
          <p:cNvPicPr>
            <a:picLocks noChangeAspect="1"/>
          </p:cNvPicPr>
          <p:nvPr/>
        </p:nvPicPr>
        <p:blipFill>
          <a:blip r:embed="rId1"/>
          <a:stretch>
            <a:fillRect/>
          </a:stretch>
        </p:blipFill>
        <p:spPr>
          <a:xfrm>
            <a:off x="265113" y="160338"/>
            <a:ext cx="2003425" cy="6581775"/>
          </a:xfrm>
          <a:prstGeom prst="rect">
            <a:avLst/>
          </a:prstGeom>
          <a:noFill/>
          <a:ln w="9525">
            <a:noFill/>
          </a:ln>
        </p:spPr>
      </p:pic>
      <p:sp>
        <p:nvSpPr>
          <p:cNvPr id="11266" name="Text Box 2"/>
          <p:cNvSpPr txBox="1"/>
          <p:nvPr/>
        </p:nvSpPr>
        <p:spPr>
          <a:xfrm>
            <a:off x="3203575" y="2349500"/>
            <a:ext cx="2286000" cy="3969385"/>
          </a:xfrm>
          <a:prstGeom prst="rect">
            <a:avLst/>
          </a:prstGeom>
          <a:noFill/>
          <a:ln w="9525">
            <a:noFill/>
          </a:ln>
        </p:spPr>
        <p:txBody>
          <a:bodyPr anchor="t">
            <a:spAutoFit/>
          </a:bodyPr>
          <a:p>
            <a:endParaRPr lang="en-US" altLang="zh-CN" b="1" dirty="0">
              <a:solidFill>
                <a:srgbClr val="FF0000"/>
              </a:solidFill>
              <a:latin typeface="Tahoma" panose="020B0604030504040204" pitchFamily="34" charset="0"/>
              <a:ea typeface="黑体" panose="02010609060101010101" pitchFamily="1" charset="-122"/>
            </a:endParaRPr>
          </a:p>
          <a:p>
            <a:r>
              <a:rPr lang="zh-CN" altLang="en-US" b="1" dirty="0">
                <a:solidFill>
                  <a:srgbClr val="FF0000"/>
                </a:solidFill>
                <a:latin typeface="Tahoma" panose="020B0604030504040204" pitchFamily="34" charset="0"/>
                <a:ea typeface="黑体" panose="02010609060101010101" pitchFamily="1" charset="-122"/>
              </a:rPr>
              <a:t>两肩胛间</a:t>
            </a:r>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r>
              <a:rPr lang="zh-CN" altLang="en-US" b="1" dirty="0">
                <a:solidFill>
                  <a:srgbClr val="FF0000"/>
                </a:solidFill>
                <a:latin typeface="Tahoma" panose="020B0604030504040204" pitchFamily="34" charset="0"/>
                <a:ea typeface="黑体" panose="02010609060101010101" pitchFamily="1" charset="-122"/>
              </a:rPr>
              <a:t>骶骨部</a:t>
            </a:r>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r>
              <a:rPr lang="zh-CN" altLang="en-US" b="1" dirty="0">
                <a:solidFill>
                  <a:srgbClr val="FF0000"/>
                </a:solidFill>
                <a:latin typeface="Tahoma" panose="020B0604030504040204" pitchFamily="34" charset="0"/>
                <a:ea typeface="黑体" panose="02010609060101010101" pitchFamily="1" charset="-122"/>
              </a:rPr>
              <a:t>足跟</a:t>
            </a:r>
            <a:endParaRPr lang="zh-CN" altLang="en-US" b="1" dirty="0">
              <a:solidFill>
                <a:srgbClr val="0000FF"/>
              </a:solidFill>
              <a:latin typeface="Tahoma" panose="020B0604030504040204" pitchFamily="34" charset="0"/>
              <a:ea typeface="黑体" panose="02010609060101010101" pitchFamily="1" charset="-122"/>
            </a:endParaRPr>
          </a:p>
        </p:txBody>
      </p:sp>
      <p:sp>
        <p:nvSpPr>
          <p:cNvPr id="11267" name="Text Box 4"/>
          <p:cNvSpPr txBox="1"/>
          <p:nvPr/>
        </p:nvSpPr>
        <p:spPr>
          <a:xfrm>
            <a:off x="5839460" y="2888615"/>
            <a:ext cx="2603500" cy="3322955"/>
          </a:xfrm>
          <a:prstGeom prst="rect">
            <a:avLst/>
          </a:prstGeom>
          <a:noFill/>
          <a:ln w="38100" cap="flat" cmpd="dbl">
            <a:solidFill>
              <a:srgbClr val="006600"/>
            </a:solidFill>
            <a:prstDash val="lgDash"/>
            <a:miter/>
            <a:headEnd type="none" w="med" len="med"/>
            <a:tailEnd type="none" w="med" len="med"/>
          </a:ln>
        </p:spPr>
        <p:txBody>
          <a:bodyPr wrap="square" anchor="t">
            <a:spAutoFit/>
          </a:bodyPr>
          <a:p>
            <a:pPr algn="just">
              <a:lnSpc>
                <a:spcPct val="150000"/>
              </a:lnSpc>
            </a:pPr>
            <a:r>
              <a:rPr lang="zh-CN" altLang="en-US" sz="2800" b="1" dirty="0">
                <a:solidFill>
                  <a:srgbClr val="0000FF"/>
                </a:solidFill>
                <a:latin typeface="Tahoma" panose="020B0604030504040204" pitchFamily="34" charset="0"/>
                <a:ea typeface="黑体" panose="02010609060101010101" pitchFamily="1" charset="-122"/>
              </a:rPr>
              <a:t>足跟、骶骨部、两肩胛间与立柱相接触，呈</a:t>
            </a:r>
            <a:r>
              <a:rPr lang="zh-CN" altLang="en-US" sz="2800" b="1" dirty="0">
                <a:solidFill>
                  <a:srgbClr val="FF0000"/>
                </a:solidFill>
                <a:latin typeface="黑体" panose="02010609060101010101" pitchFamily="1" charset="-122"/>
                <a:ea typeface="黑体" panose="02010609060101010101" pitchFamily="1" charset="-122"/>
              </a:rPr>
              <a:t>“</a:t>
            </a:r>
            <a:r>
              <a:rPr lang="zh-CN" altLang="en-US" sz="2800" b="1" dirty="0">
                <a:solidFill>
                  <a:srgbClr val="FF0000"/>
                </a:solidFill>
                <a:latin typeface="Tahoma" panose="020B0604030504040204" pitchFamily="34" charset="0"/>
                <a:ea typeface="黑体" panose="02010609060101010101" pitchFamily="1" charset="-122"/>
              </a:rPr>
              <a:t>三点一线</a:t>
            </a:r>
            <a:r>
              <a:rPr lang="zh-CN" altLang="en-US" sz="2800" b="1" dirty="0">
                <a:solidFill>
                  <a:srgbClr val="FF0000"/>
                </a:solidFill>
                <a:latin typeface="黑体" panose="02010609060101010101" pitchFamily="1" charset="-122"/>
                <a:ea typeface="黑体" panose="02010609060101010101" pitchFamily="1" charset="-122"/>
              </a:rPr>
              <a:t>”</a:t>
            </a:r>
            <a:r>
              <a:rPr lang="zh-CN" altLang="en-US" sz="2800" b="1" dirty="0">
                <a:solidFill>
                  <a:srgbClr val="0000FF"/>
                </a:solidFill>
                <a:latin typeface="Tahoma" panose="020B0604030504040204" pitchFamily="34" charset="0"/>
                <a:ea typeface="黑体" panose="02010609060101010101" pitchFamily="1" charset="-122"/>
              </a:rPr>
              <a:t>站立姿势。</a:t>
            </a:r>
            <a:endParaRPr lang="zh-CN" altLang="en-US" sz="2800" b="1" dirty="0">
              <a:solidFill>
                <a:srgbClr val="0000FF"/>
              </a:solidFill>
              <a:latin typeface="Tahoma" panose="020B0604030504040204" pitchFamily="34" charset="0"/>
              <a:ea typeface="黑体" panose="02010609060101010101" pitchFamily="1" charset="-122"/>
            </a:endParaRPr>
          </a:p>
        </p:txBody>
      </p:sp>
      <p:grpSp>
        <p:nvGrpSpPr>
          <p:cNvPr id="2" name="组合 1"/>
          <p:cNvGrpSpPr/>
          <p:nvPr/>
        </p:nvGrpSpPr>
        <p:grpSpPr>
          <a:xfrm>
            <a:off x="2051050" y="2781935"/>
            <a:ext cx="3438525" cy="3239770"/>
            <a:chOff x="3230" y="4381"/>
            <a:chExt cx="5415" cy="5102"/>
          </a:xfrm>
        </p:grpSpPr>
        <p:sp>
          <p:nvSpPr>
            <p:cNvPr id="11268" name="Line 5"/>
            <p:cNvSpPr/>
            <p:nvPr/>
          </p:nvSpPr>
          <p:spPr>
            <a:xfrm flipH="1">
              <a:off x="3245" y="4381"/>
              <a:ext cx="1800" cy="0"/>
            </a:xfrm>
            <a:prstGeom prst="line">
              <a:avLst/>
            </a:prstGeom>
            <a:ln w="57150" cap="flat" cmpd="sng">
              <a:solidFill>
                <a:srgbClr val="FF0000"/>
              </a:solidFill>
              <a:prstDash val="solid"/>
              <a:round/>
              <a:headEnd type="none" w="med" len="med"/>
              <a:tailEnd type="triangle" w="med" len="med"/>
            </a:ln>
          </p:spPr>
        </p:sp>
        <p:sp>
          <p:nvSpPr>
            <p:cNvPr id="11269" name="Line 6"/>
            <p:cNvSpPr/>
            <p:nvPr/>
          </p:nvSpPr>
          <p:spPr>
            <a:xfrm flipH="1">
              <a:off x="3230" y="6673"/>
              <a:ext cx="1800" cy="0"/>
            </a:xfrm>
            <a:prstGeom prst="line">
              <a:avLst/>
            </a:prstGeom>
            <a:ln w="57150" cap="flat" cmpd="sng">
              <a:solidFill>
                <a:srgbClr val="FF0000"/>
              </a:solidFill>
              <a:prstDash val="solid"/>
              <a:round/>
              <a:headEnd type="none" w="med" len="med"/>
              <a:tailEnd type="triangle" w="med" len="med"/>
            </a:ln>
          </p:spPr>
        </p:sp>
        <p:sp>
          <p:nvSpPr>
            <p:cNvPr id="11270" name="Line 7"/>
            <p:cNvSpPr/>
            <p:nvPr/>
          </p:nvSpPr>
          <p:spPr>
            <a:xfrm flipH="1">
              <a:off x="3230" y="9483"/>
              <a:ext cx="1800" cy="0"/>
            </a:xfrm>
            <a:prstGeom prst="line">
              <a:avLst/>
            </a:prstGeom>
            <a:ln w="57150" cap="flat" cmpd="sng">
              <a:solidFill>
                <a:srgbClr val="FF0000"/>
              </a:solidFill>
              <a:prstDash val="solid"/>
              <a:round/>
              <a:headEnd type="none" w="med" len="med"/>
              <a:tailEnd type="triangle" w="med" len="med"/>
            </a:ln>
          </p:spPr>
        </p:sp>
        <p:sp>
          <p:nvSpPr>
            <p:cNvPr id="11271" name="AutoShape 8"/>
            <p:cNvSpPr/>
            <p:nvPr/>
          </p:nvSpPr>
          <p:spPr>
            <a:xfrm>
              <a:off x="7805" y="4381"/>
              <a:ext cx="840" cy="5102"/>
            </a:xfrm>
            <a:prstGeom prst="rightBrace">
              <a:avLst>
                <a:gd name="adj1" fmla="val 50563"/>
                <a:gd name="adj2" fmla="val 50000"/>
              </a:avLst>
            </a:prstGeom>
            <a:noFill/>
            <a:ln w="38100" cap="flat" cmpd="sng">
              <a:solidFill>
                <a:srgbClr val="FF00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grpSp>
      <p:sp>
        <p:nvSpPr>
          <p:cNvPr id="3" name="Text Box 2"/>
          <p:cNvSpPr txBox="1"/>
          <p:nvPr/>
        </p:nvSpPr>
        <p:spPr>
          <a:xfrm>
            <a:off x="3203575" y="2355215"/>
            <a:ext cx="2286000" cy="3969385"/>
          </a:xfrm>
          <a:prstGeom prst="rect">
            <a:avLst/>
          </a:prstGeom>
          <a:noFill/>
          <a:ln w="9525">
            <a:noFill/>
          </a:ln>
        </p:spPr>
        <p:txBody>
          <a:bodyPr anchor="t">
            <a:spAutoFit/>
          </a:bodyPr>
          <a:p>
            <a:endParaRPr lang="en-US" altLang="zh-CN" b="1" dirty="0">
              <a:solidFill>
                <a:srgbClr val="FF0000"/>
              </a:solidFill>
              <a:latin typeface="Tahoma" panose="020B0604030504040204" pitchFamily="34" charset="0"/>
              <a:ea typeface="黑体" panose="02010609060101010101" pitchFamily="1" charset="-122"/>
            </a:endParaRPr>
          </a:p>
          <a:p>
            <a:r>
              <a:rPr lang="zh-CN" altLang="en-US" b="1" dirty="0">
                <a:solidFill>
                  <a:srgbClr val="FF0000"/>
                </a:solidFill>
                <a:latin typeface="Tahoma" panose="020B0604030504040204" pitchFamily="34" charset="0"/>
                <a:ea typeface="黑体" panose="02010609060101010101" pitchFamily="1" charset="-122"/>
              </a:rPr>
              <a:t>两肩胛间</a:t>
            </a:r>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r>
              <a:rPr lang="zh-CN" altLang="en-US" b="1" dirty="0">
                <a:solidFill>
                  <a:srgbClr val="FF0000"/>
                </a:solidFill>
                <a:latin typeface="Tahoma" panose="020B0604030504040204" pitchFamily="34" charset="0"/>
                <a:ea typeface="黑体" panose="02010609060101010101" pitchFamily="1" charset="-122"/>
              </a:rPr>
              <a:t>骶骨部</a:t>
            </a:r>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endParaRPr lang="zh-CN" altLang="en-US" b="1" dirty="0">
              <a:solidFill>
                <a:srgbClr val="FF0000"/>
              </a:solidFill>
              <a:latin typeface="Tahoma" panose="020B0604030504040204" pitchFamily="34" charset="0"/>
              <a:ea typeface="黑体" panose="02010609060101010101" pitchFamily="1" charset="-122"/>
            </a:endParaRPr>
          </a:p>
          <a:p>
            <a:r>
              <a:rPr lang="zh-CN" altLang="en-US" b="1" dirty="0">
                <a:solidFill>
                  <a:srgbClr val="FF0000"/>
                </a:solidFill>
                <a:latin typeface="Tahoma" panose="020B0604030504040204" pitchFamily="34" charset="0"/>
                <a:ea typeface="黑体" panose="02010609060101010101" pitchFamily="1" charset="-122"/>
              </a:rPr>
              <a:t>足跟</a:t>
            </a:r>
            <a:endParaRPr lang="zh-CN" altLang="en-US" b="1" dirty="0">
              <a:solidFill>
                <a:srgbClr val="0000FF"/>
              </a:solidFill>
              <a:latin typeface="Tahoma" panose="020B0604030504040204" pitchFamily="34" charset="0"/>
              <a:ea typeface="黑体" panose="02010609060101010101" pitchFamily="1" charset="-122"/>
            </a:endParaRPr>
          </a:p>
        </p:txBody>
      </p:sp>
      <p:grpSp>
        <p:nvGrpSpPr>
          <p:cNvPr id="4" name="组合 3"/>
          <p:cNvGrpSpPr/>
          <p:nvPr/>
        </p:nvGrpSpPr>
        <p:grpSpPr>
          <a:xfrm>
            <a:off x="2060575" y="2781935"/>
            <a:ext cx="3438525" cy="3239770"/>
            <a:chOff x="3230" y="4381"/>
            <a:chExt cx="5415" cy="5102"/>
          </a:xfrm>
        </p:grpSpPr>
        <p:sp>
          <p:nvSpPr>
            <p:cNvPr id="5" name="Line 5"/>
            <p:cNvSpPr/>
            <p:nvPr/>
          </p:nvSpPr>
          <p:spPr>
            <a:xfrm flipH="1">
              <a:off x="3245" y="4381"/>
              <a:ext cx="1800" cy="0"/>
            </a:xfrm>
            <a:prstGeom prst="line">
              <a:avLst/>
            </a:prstGeom>
            <a:ln w="57150" cap="flat" cmpd="sng">
              <a:solidFill>
                <a:srgbClr val="FF0000"/>
              </a:solidFill>
              <a:prstDash val="solid"/>
              <a:round/>
              <a:headEnd type="none" w="med" len="med"/>
              <a:tailEnd type="triangle" w="med" len="med"/>
            </a:ln>
          </p:spPr>
        </p:sp>
        <p:sp>
          <p:nvSpPr>
            <p:cNvPr id="6" name="Line 6"/>
            <p:cNvSpPr/>
            <p:nvPr/>
          </p:nvSpPr>
          <p:spPr>
            <a:xfrm flipH="1">
              <a:off x="3230" y="6673"/>
              <a:ext cx="1800" cy="0"/>
            </a:xfrm>
            <a:prstGeom prst="line">
              <a:avLst/>
            </a:prstGeom>
            <a:ln w="57150" cap="flat" cmpd="sng">
              <a:solidFill>
                <a:srgbClr val="FF0000"/>
              </a:solidFill>
              <a:prstDash val="solid"/>
              <a:round/>
              <a:headEnd type="none" w="med" len="med"/>
              <a:tailEnd type="triangle" w="med" len="med"/>
            </a:ln>
          </p:spPr>
        </p:sp>
        <p:sp>
          <p:nvSpPr>
            <p:cNvPr id="7" name="Line 7"/>
            <p:cNvSpPr/>
            <p:nvPr/>
          </p:nvSpPr>
          <p:spPr>
            <a:xfrm flipH="1">
              <a:off x="3230" y="9483"/>
              <a:ext cx="1800" cy="0"/>
            </a:xfrm>
            <a:prstGeom prst="line">
              <a:avLst/>
            </a:prstGeom>
            <a:ln w="57150" cap="flat" cmpd="sng">
              <a:solidFill>
                <a:srgbClr val="FF0000"/>
              </a:solidFill>
              <a:prstDash val="solid"/>
              <a:round/>
              <a:headEnd type="none" w="med" len="med"/>
              <a:tailEnd type="triangle" w="med" len="med"/>
            </a:ln>
          </p:spPr>
        </p:sp>
        <p:sp>
          <p:nvSpPr>
            <p:cNvPr id="8" name="AutoShape 8"/>
            <p:cNvSpPr/>
            <p:nvPr/>
          </p:nvSpPr>
          <p:spPr>
            <a:xfrm>
              <a:off x="7805" y="4381"/>
              <a:ext cx="840" cy="5102"/>
            </a:xfrm>
            <a:prstGeom prst="rightBrace">
              <a:avLst>
                <a:gd name="adj1" fmla="val 50563"/>
                <a:gd name="adj2" fmla="val 50000"/>
              </a:avLst>
            </a:prstGeom>
            <a:noFill/>
            <a:ln w="38100" cap="flat" cmpd="sng">
              <a:solidFill>
                <a:srgbClr val="FF00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grpSp>
      <p:sp>
        <p:nvSpPr>
          <p:cNvPr id="10241" name="Text Box 3"/>
          <p:cNvSpPr txBox="1"/>
          <p:nvPr/>
        </p:nvSpPr>
        <p:spPr>
          <a:xfrm>
            <a:off x="2453005" y="52070"/>
            <a:ext cx="4635500" cy="2030095"/>
          </a:xfrm>
          <a:prstGeom prst="rect">
            <a:avLst/>
          </a:prstGeom>
          <a:noFill/>
          <a:ln w="9525">
            <a:noFill/>
          </a:ln>
        </p:spPr>
        <p:txBody>
          <a:bodyPr wrap="square" anchor="t">
            <a:spAutoFit/>
          </a:bodyPr>
          <a:p>
            <a:pPr algn="just">
              <a:lnSpc>
                <a:spcPct val="150000"/>
              </a:lnSpc>
              <a:buClr>
                <a:srgbClr val="FF0066"/>
              </a:buClr>
              <a:buFont typeface="Wingdings" panose="05000000000000000000" pitchFamily="2" charset="2"/>
              <a:buChar char="v"/>
            </a:pPr>
            <a:r>
              <a:rPr lang="zh-CN" altLang="en-US" sz="2800" b="1" dirty="0">
                <a:solidFill>
                  <a:srgbClr val="0000FF"/>
                </a:solidFill>
                <a:latin typeface="黑体" panose="02010609060101010101" pitchFamily="1" charset="-122"/>
                <a:ea typeface="黑体" panose="02010609060101010101" pitchFamily="1" charset="-122"/>
              </a:rPr>
              <a:t>上</a:t>
            </a:r>
            <a:r>
              <a:rPr lang="zh-CN" altLang="en-US" sz="2800" b="1" dirty="0">
                <a:solidFill>
                  <a:srgbClr val="0000FF"/>
                </a:solidFill>
                <a:latin typeface="Tahoma" panose="020B0604030504040204" pitchFamily="34" charset="0"/>
                <a:ea typeface="黑体" panose="02010609060101010101" pitchFamily="1" charset="-122"/>
              </a:rPr>
              <a:t>肢自然下垂，两腿伸直，两足跟并拢，足尖分开约60度左右。 </a:t>
            </a:r>
            <a:r>
              <a:rPr lang="zh-CN" altLang="en-US" sz="2800" b="1" dirty="0">
                <a:solidFill>
                  <a:srgbClr val="0000FF"/>
                </a:solidFill>
                <a:latin typeface="黑体" panose="02010609060101010101" pitchFamily="1" charset="-122"/>
                <a:ea typeface="黑体" panose="02010609060101010101" pitchFamily="1" charset="-122"/>
              </a:rPr>
              <a:t>   </a:t>
            </a:r>
            <a:endParaRPr lang="zh-CN" altLang="en-US" sz="2800" b="1" dirty="0">
              <a:solidFill>
                <a:srgbClr val="0000FF"/>
              </a:solidFill>
              <a:latin typeface="黑体" panose="02010609060101010101" pitchFamily="1" charset="-122"/>
              <a:ea typeface="黑体" panose="02010609060101010101" pitchFamily="1" charset="-122"/>
            </a:endParaRP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p:sp>
        <p:nvSpPr>
          <p:cNvPr id="13313" name="Text Box 2"/>
          <p:cNvSpPr txBox="1"/>
          <p:nvPr/>
        </p:nvSpPr>
        <p:spPr>
          <a:xfrm>
            <a:off x="640715" y="2208530"/>
            <a:ext cx="6376035" cy="3044190"/>
          </a:xfrm>
          <a:prstGeom prst="rect">
            <a:avLst/>
          </a:prstGeom>
          <a:noFill/>
          <a:ln w="9525">
            <a:noFill/>
          </a:ln>
        </p:spPr>
        <p:txBody>
          <a:bodyPr wrap="square" anchor="t">
            <a:spAutoFit/>
          </a:bodyPr>
          <a:p>
            <a:pPr algn="just">
              <a:lnSpc>
                <a:spcPct val="120000"/>
              </a:lnSpc>
              <a:buClr>
                <a:srgbClr val="FF0066"/>
              </a:buClr>
              <a:buFont typeface="Wingdings" panose="05000000000000000000" pitchFamily="2" charset="2"/>
              <a:buChar char="v"/>
            </a:pPr>
            <a:r>
              <a:rPr lang="en-US" altLang="zh-CN" sz="3200" b="1" dirty="0">
                <a:solidFill>
                  <a:srgbClr val="0000FF"/>
                </a:solidFill>
                <a:latin typeface="黑体" panose="02010609060101010101" pitchFamily="1" charset="-122"/>
                <a:ea typeface="黑体" panose="02010609060101010101" pitchFamily="1" charset="-122"/>
              </a:rPr>
              <a:t> </a:t>
            </a:r>
            <a:r>
              <a:rPr lang="zh-CN" altLang="en-US" sz="3200" b="1" dirty="0">
                <a:solidFill>
                  <a:schemeClr val="tx2">
                    <a:lumMod val="20000"/>
                    <a:lumOff val="80000"/>
                  </a:schemeClr>
                </a:solidFill>
                <a:latin typeface="黑体" panose="02010609060101010101" pitchFamily="1" charset="-122"/>
                <a:ea typeface="黑体" panose="02010609060101010101" pitchFamily="1" charset="-122"/>
              </a:rPr>
              <a:t>体重是反映学生身体重量的常用指标，与身高配合使用，可以有效的评价学生身体的匀称度营养状况。该指标的测试适用于小学至大学的各个年级。 </a:t>
            </a:r>
            <a:endParaRPr lang="zh-CN" altLang="en-US" sz="3200" b="1" dirty="0">
              <a:solidFill>
                <a:schemeClr val="tx2">
                  <a:lumMod val="20000"/>
                  <a:lumOff val="80000"/>
                </a:schemeClr>
              </a:solidFill>
              <a:latin typeface="黑体" panose="02010609060101010101" pitchFamily="1" charset="-122"/>
              <a:ea typeface="黑体" panose="02010609060101010101" pitchFamily="1" charset="-122"/>
            </a:endParaRPr>
          </a:p>
        </p:txBody>
      </p:sp>
      <p:pic>
        <p:nvPicPr>
          <p:cNvPr id="13315" name="Picture 4" descr="IMG_2657_562x374"/>
          <p:cNvPicPr>
            <a:picLocks noChangeAspect="1"/>
          </p:cNvPicPr>
          <p:nvPr/>
        </p:nvPicPr>
        <p:blipFill>
          <a:blip r:embed="rId1"/>
          <a:stretch>
            <a:fillRect/>
          </a:stretch>
        </p:blipFill>
        <p:spPr>
          <a:xfrm>
            <a:off x="7199313" y="3933825"/>
            <a:ext cx="1944687" cy="2924175"/>
          </a:xfrm>
          <a:prstGeom prst="rect">
            <a:avLst/>
          </a:prstGeom>
          <a:noFill/>
          <a:ln w="9525">
            <a:noFill/>
          </a:ln>
        </p:spPr>
      </p:pic>
      <p:grpSp>
        <p:nvGrpSpPr>
          <p:cNvPr id="10" name="组合 9"/>
          <p:cNvGrpSpPr/>
          <p:nvPr/>
        </p:nvGrpSpPr>
        <p:grpSpPr>
          <a:xfrm>
            <a:off x="115570" y="170815"/>
            <a:ext cx="4895850" cy="708660"/>
            <a:chOff x="182" y="269"/>
            <a:chExt cx="7710" cy="1116"/>
          </a:xfrm>
        </p:grpSpPr>
        <p:sp>
          <p:nvSpPr>
            <p:cNvPr id="8" name="圆角矩形 7"/>
            <p:cNvSpPr/>
            <p:nvPr/>
          </p:nvSpPr>
          <p:spPr>
            <a:xfrm>
              <a:off x="182" y="269"/>
              <a:ext cx="7711" cy="111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78" y="269"/>
              <a:ext cx="7119" cy="919"/>
            </a:xfrm>
            <a:prstGeom prst="rect">
              <a:avLst/>
            </a:prstGeom>
            <a:noFill/>
          </p:spPr>
          <p:txBody>
            <a:bodyPr wrap="square" rtlCol="0">
              <a:spAutoFit/>
            </a:bodyPr>
            <a:p>
              <a:r>
                <a:rPr lang="zh-CN" altLang="en-US" sz="3200"/>
                <a:t>大学生体质测试的内容</a:t>
              </a:r>
              <a:endParaRPr lang="zh-CN" altLang="en-US" sz="3200"/>
            </a:p>
          </p:txBody>
        </p:sp>
      </p:grpSp>
      <p:sp>
        <p:nvSpPr>
          <p:cNvPr id="11" name="文本框 10"/>
          <p:cNvSpPr txBox="1"/>
          <p:nvPr/>
        </p:nvSpPr>
        <p:spPr>
          <a:xfrm>
            <a:off x="2634615" y="1383665"/>
            <a:ext cx="2479040" cy="583565"/>
          </a:xfrm>
          <a:prstGeom prst="rect">
            <a:avLst/>
          </a:prstGeom>
          <a:noFill/>
        </p:spPr>
        <p:txBody>
          <a:bodyPr wrap="square" rtlCol="0">
            <a:spAutoFit/>
          </a:bodyPr>
          <a:p>
            <a:r>
              <a:rPr lang="en-US" altLang="zh-CN" sz="3200" b="1"/>
              <a:t>  </a:t>
            </a:r>
            <a:r>
              <a:rPr lang="zh-CN" altLang="en-US" sz="3200" b="1" dirty="0">
                <a:solidFill>
                  <a:srgbClr val="0000FF"/>
                </a:solidFill>
                <a:latin typeface="黑体" panose="02010609060101010101" pitchFamily="1" charset="-122"/>
                <a:ea typeface="黑体" panose="02010609060101010101" pitchFamily="1" charset="-122"/>
              </a:rPr>
              <a:t>体   重</a:t>
            </a:r>
            <a:endParaRPr lang="zh-CN" altLang="en-US" sz="3200" b="1">
              <a:solidFill>
                <a:schemeClr val="tx2">
                  <a:lumMod val="60000"/>
                  <a:lumOff val="40000"/>
                </a:schemeClr>
              </a:solidFill>
            </a:endParaRPr>
          </a:p>
        </p:txBody>
      </p:sp>
      <p:pic>
        <p:nvPicPr>
          <p:cNvPr id="3075" name="Picture 5"/>
          <p:cNvPicPr>
            <a:picLocks noChangeAspect="1"/>
          </p:cNvPicPr>
          <p:nvPr/>
        </p:nvPicPr>
        <p:blipFill>
          <a:blip r:embed="rId2"/>
          <a:stretch>
            <a:fillRect/>
          </a:stretch>
        </p:blipFill>
        <p:spPr>
          <a:xfrm rot="2340000">
            <a:off x="7071995" y="219710"/>
            <a:ext cx="1417320" cy="1736725"/>
          </a:xfrm>
          <a:prstGeom prst="rect">
            <a:avLst/>
          </a:prstGeom>
          <a:noFill/>
          <a:ln w="9525">
            <a:noFill/>
          </a:ln>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 Box 5"/>
          <p:cNvSpPr txBox="1"/>
          <p:nvPr/>
        </p:nvSpPr>
        <p:spPr>
          <a:xfrm>
            <a:off x="177165" y="1288415"/>
            <a:ext cx="4855845" cy="1845310"/>
          </a:xfrm>
          <a:prstGeom prst="rect">
            <a:avLst/>
          </a:prstGeom>
          <a:noFill/>
          <a:ln w="9525">
            <a:noFill/>
          </a:ln>
        </p:spPr>
        <p:txBody>
          <a:bodyPr wrap="square" anchor="t">
            <a:spAutoFit/>
          </a:bodyPr>
          <a:p>
            <a:pPr algn="just">
              <a:lnSpc>
                <a:spcPct val="150000"/>
              </a:lnSpc>
              <a:buClr>
                <a:srgbClr val="FF0066"/>
              </a:buClr>
              <a:buFont typeface="Wingdings" panose="05000000000000000000" pitchFamily="2" charset="2"/>
              <a:buChar char="v"/>
            </a:pPr>
            <a:r>
              <a:rPr lang="en-US" altLang="zh-CN" sz="3600" b="1" dirty="0">
                <a:solidFill>
                  <a:srgbClr val="0000FF"/>
                </a:solidFill>
                <a:latin typeface="黑体" panose="02010609060101010101" pitchFamily="1" charset="-122"/>
                <a:ea typeface="黑体" panose="02010609060101010101" pitchFamily="1" charset="-122"/>
              </a:rPr>
              <a:t> </a:t>
            </a:r>
            <a:r>
              <a:rPr lang="zh-CN" altLang="en-US" sz="2000" b="1" dirty="0">
                <a:solidFill>
                  <a:srgbClr val="0000FF"/>
                </a:solidFill>
                <a:latin typeface="黑体" panose="02010609060101010101" pitchFamily="1" charset="-122"/>
                <a:ea typeface="黑体" panose="02010609060101010101" pitchFamily="1" charset="-122"/>
              </a:rPr>
              <a:t>测试时，男性受试者身着短裤，女性受试者身着短裤、短袖衫，赤足，自然站立在体重计中央，保持身体平稳。 </a:t>
            </a:r>
            <a:endParaRPr lang="zh-CN" altLang="en-US" sz="2000" b="1" dirty="0">
              <a:solidFill>
                <a:srgbClr val="0000FF"/>
              </a:solidFill>
              <a:latin typeface="黑体" panose="02010609060101010101" pitchFamily="1" charset="-122"/>
              <a:ea typeface="黑体" panose="02010609060101010101" pitchFamily="1" charset="-122"/>
            </a:endParaRPr>
          </a:p>
        </p:txBody>
      </p:sp>
      <p:sp>
        <p:nvSpPr>
          <p:cNvPr id="9217" name="Text Box 2"/>
          <p:cNvSpPr txBox="1"/>
          <p:nvPr/>
        </p:nvSpPr>
        <p:spPr>
          <a:xfrm>
            <a:off x="468630" y="391160"/>
            <a:ext cx="6785610" cy="69405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b="1" dirty="0">
                <a:solidFill>
                  <a:srgbClr val="0000FF"/>
                </a:solidFill>
                <a:latin typeface="黑体" panose="02010609060101010101" pitchFamily="1" charset="-122"/>
                <a:ea typeface="黑体" panose="02010609060101010101" pitchFamily="1" charset="-122"/>
              </a:rPr>
              <a:t>  </a:t>
            </a:r>
            <a:r>
              <a:rPr lang="zh-CN" altLang="en-US" sz="2800" b="1" dirty="0">
                <a:solidFill>
                  <a:srgbClr val="0000FF"/>
                </a:solidFill>
                <a:latin typeface="黑体" panose="02010609060101010101" pitchFamily="1" charset="-122"/>
                <a:ea typeface="黑体" panose="02010609060101010101" pitchFamily="1" charset="-122"/>
              </a:rPr>
              <a:t>体重</a:t>
            </a:r>
            <a:r>
              <a:rPr lang="zh-CN" altLang="en-US" sz="2800" b="1" dirty="0">
                <a:solidFill>
                  <a:srgbClr val="0000FF"/>
                </a:solidFill>
                <a:latin typeface="黑体" panose="02010609060101010101" pitchFamily="1" charset="-122"/>
                <a:ea typeface="黑体" panose="02010609060101010101" pitchFamily="1" charset="-122"/>
              </a:rPr>
              <a:t>测试方法   采用电子秤进行测量</a:t>
            </a:r>
            <a:endParaRPr lang="zh-CN" altLang="en-US" sz="2800" b="1" dirty="0">
              <a:solidFill>
                <a:srgbClr val="0000FF"/>
              </a:solidFill>
              <a:latin typeface="黑体" panose="02010609060101010101" pitchFamily="1" charset="-122"/>
              <a:ea typeface="黑体" panose="02010609060101010101" pitchFamily="1" charset="-122"/>
            </a:endParaRPr>
          </a:p>
        </p:txBody>
      </p:sp>
      <p:pic>
        <p:nvPicPr>
          <p:cNvPr id="16386" name="Picture 4" descr="电子体重计"/>
          <p:cNvPicPr>
            <a:picLocks noChangeAspect="1"/>
          </p:cNvPicPr>
          <p:nvPr/>
        </p:nvPicPr>
        <p:blipFill>
          <a:blip r:embed="rId1"/>
          <a:stretch>
            <a:fillRect/>
          </a:stretch>
        </p:blipFill>
        <p:spPr>
          <a:xfrm>
            <a:off x="4937760" y="2809240"/>
            <a:ext cx="4248150" cy="3535045"/>
          </a:xfrm>
          <a:prstGeom prst="rect">
            <a:avLst/>
          </a:prstGeom>
          <a:noFill/>
          <a:ln w="9525">
            <a:noFill/>
          </a:ln>
        </p:spPr>
      </p:pic>
      <p:sp>
        <p:nvSpPr>
          <p:cNvPr id="16385" name="Text Box 3"/>
          <p:cNvSpPr txBox="1"/>
          <p:nvPr/>
        </p:nvSpPr>
        <p:spPr>
          <a:xfrm>
            <a:off x="177165" y="3451225"/>
            <a:ext cx="4635500" cy="2584450"/>
          </a:xfrm>
          <a:prstGeom prst="rect">
            <a:avLst/>
          </a:prstGeom>
          <a:noFill/>
          <a:ln w="9525">
            <a:noFill/>
          </a:ln>
        </p:spPr>
        <p:txBody>
          <a:bodyPr wrap="square" anchor="t">
            <a:spAutoFit/>
          </a:bodyPr>
          <a:p>
            <a:pPr algn="just">
              <a:lnSpc>
                <a:spcPct val="150000"/>
              </a:lnSpc>
              <a:buClr>
                <a:srgbClr val="FF0066"/>
              </a:buClr>
              <a:buSzTx/>
              <a:buFont typeface="Wingdings" panose="05000000000000000000" pitchFamily="2" charset="2"/>
              <a:buChar char="v"/>
            </a:pPr>
            <a:r>
              <a:rPr lang="en-US" altLang="zh-CN" sz="2800" b="1" dirty="0">
                <a:solidFill>
                  <a:srgbClr val="0000FF"/>
                </a:solidFill>
                <a:latin typeface="黑体" panose="02010609060101010101" pitchFamily="1" charset="-122"/>
                <a:ea typeface="黑体" panose="02010609060101010101" pitchFamily="1" charset="-122"/>
              </a:rPr>
              <a:t> </a:t>
            </a:r>
            <a:r>
              <a:rPr lang="zh-CN" altLang="en-US" sz="2000" b="1" dirty="0">
                <a:solidFill>
                  <a:schemeClr val="accent1"/>
                </a:solidFill>
                <a:latin typeface="黑体" panose="02010609060101010101" pitchFamily="1" charset="-122"/>
                <a:ea typeface="黑体" panose="02010609060101010101" pitchFamily="1" charset="-122"/>
              </a:rPr>
              <a:t>测试人员读数时，以千克为单位，精确到小数点后一位。记录员复述后进行记录。使用电子体重计时，受试者按要求站立在体重计中央，3-5秒后，显示屏显示体重数值，测试人员记录数值。</a:t>
            </a:r>
            <a:r>
              <a:rPr lang="zh-CN" altLang="en-US" sz="2000" b="1" dirty="0">
                <a:solidFill>
                  <a:srgbClr val="0000FF"/>
                </a:solidFill>
                <a:latin typeface="黑体" panose="02010609060101010101" pitchFamily="1" charset="-122"/>
                <a:ea typeface="黑体" panose="02010609060101010101" pitchFamily="1" charset="-122"/>
              </a:rPr>
              <a:t> </a:t>
            </a:r>
            <a:endParaRPr lang="zh-CN" altLang="en-US" sz="2000" b="1" dirty="0">
              <a:solidFill>
                <a:srgbClr val="0000FF"/>
              </a:solidFill>
              <a:latin typeface="黑体" panose="02010609060101010101" pitchFamily="1" charset="-122"/>
              <a:ea typeface="黑体" panose="02010609060101010101" pitchFamily="1" charset="-122"/>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p:sp>
        <p:nvSpPr>
          <p:cNvPr id="37889" name="Text Box 4"/>
          <p:cNvSpPr txBox="1"/>
          <p:nvPr/>
        </p:nvSpPr>
        <p:spPr>
          <a:xfrm>
            <a:off x="1701165" y="2287270"/>
            <a:ext cx="6636385" cy="353758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sz="3200" b="1" dirty="0">
                <a:solidFill>
                  <a:srgbClr val="C00000"/>
                </a:solidFill>
                <a:latin typeface="黑体" panose="02010609060101010101" pitchFamily="1" charset="-122"/>
                <a:ea typeface="黑体" panose="02010609060101010101" pitchFamily="1" charset="-122"/>
              </a:rPr>
              <a:t> </a:t>
            </a:r>
            <a:r>
              <a:rPr lang="zh-CN" altLang="en-US" sz="3200" b="1" dirty="0">
                <a:solidFill>
                  <a:srgbClr val="C00000"/>
                </a:solidFill>
                <a:latin typeface="黑体" panose="02010609060101010101" pitchFamily="1" charset="-122"/>
                <a:ea typeface="黑体" panose="02010609060101010101" pitchFamily="1" charset="-122"/>
              </a:rPr>
              <a:t>立定跳远是反映学生下肢爆发力及身体协调能力的常用指标，其成绩与体育锻炼程度有关。立定跳远测试适用于初中至大学各个年级。</a:t>
            </a:r>
            <a:endParaRPr lang="zh-CN" altLang="en-US" sz="3200" b="1" dirty="0">
              <a:solidFill>
                <a:srgbClr val="C00000"/>
              </a:solidFill>
              <a:latin typeface="黑体" panose="02010609060101010101" pitchFamily="1" charset="-122"/>
              <a:ea typeface="黑体" panose="02010609060101010101" pitchFamily="1" charset="-122"/>
            </a:endParaRPr>
          </a:p>
          <a:p>
            <a:pPr algn="just">
              <a:lnSpc>
                <a:spcPct val="140000"/>
              </a:lnSpc>
              <a:buClr>
                <a:srgbClr val="FF0066"/>
              </a:buClr>
              <a:buFont typeface="Wingdings" panose="05000000000000000000" pitchFamily="2" charset="2"/>
              <a:buChar char="v"/>
            </a:pPr>
            <a:endParaRPr lang="zh-CN" altLang="en-US" sz="3200" b="1" dirty="0">
              <a:solidFill>
                <a:srgbClr val="C00000"/>
              </a:solidFill>
              <a:latin typeface="黑体" panose="02010609060101010101" pitchFamily="1" charset="-122"/>
              <a:ea typeface="黑体" panose="02010609060101010101" pitchFamily="1" charset="-122"/>
            </a:endParaRPr>
          </a:p>
        </p:txBody>
      </p:sp>
      <p:grpSp>
        <p:nvGrpSpPr>
          <p:cNvPr id="10" name="组合 9"/>
          <p:cNvGrpSpPr/>
          <p:nvPr/>
        </p:nvGrpSpPr>
        <p:grpSpPr>
          <a:xfrm>
            <a:off x="115570" y="156845"/>
            <a:ext cx="4895850" cy="708660"/>
            <a:chOff x="182" y="269"/>
            <a:chExt cx="7710" cy="1116"/>
          </a:xfrm>
        </p:grpSpPr>
        <p:sp>
          <p:nvSpPr>
            <p:cNvPr id="2" name="圆角矩形 1"/>
            <p:cNvSpPr/>
            <p:nvPr/>
          </p:nvSpPr>
          <p:spPr>
            <a:xfrm>
              <a:off x="182" y="269"/>
              <a:ext cx="7711" cy="111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78" y="269"/>
              <a:ext cx="7119" cy="919"/>
            </a:xfrm>
            <a:prstGeom prst="rect">
              <a:avLst/>
            </a:prstGeom>
            <a:noFill/>
          </p:spPr>
          <p:txBody>
            <a:bodyPr wrap="square" rtlCol="0">
              <a:spAutoFit/>
            </a:bodyPr>
            <a:p>
              <a:r>
                <a:rPr lang="zh-CN" altLang="en-US" sz="3200"/>
                <a:t>大学生体质测试的内容</a:t>
              </a:r>
              <a:endParaRPr lang="zh-CN" altLang="en-US" sz="3200"/>
            </a:p>
          </p:txBody>
        </p:sp>
      </p:grpSp>
      <p:sp>
        <p:nvSpPr>
          <p:cNvPr id="11" name="文本框 10"/>
          <p:cNvSpPr txBox="1"/>
          <p:nvPr/>
        </p:nvSpPr>
        <p:spPr>
          <a:xfrm>
            <a:off x="2634615" y="1383665"/>
            <a:ext cx="2479040" cy="583565"/>
          </a:xfrm>
          <a:prstGeom prst="rect">
            <a:avLst/>
          </a:prstGeom>
          <a:noFill/>
        </p:spPr>
        <p:txBody>
          <a:bodyPr wrap="square" rtlCol="0">
            <a:spAutoFit/>
          </a:bodyPr>
          <a:p>
            <a:r>
              <a:rPr lang="en-US" altLang="zh-CN" sz="3200" b="1"/>
              <a:t>  </a:t>
            </a:r>
            <a:r>
              <a:rPr lang="zh-CN" altLang="en-US" sz="3200" b="1" dirty="0">
                <a:solidFill>
                  <a:srgbClr val="0000FF"/>
                </a:solidFill>
                <a:latin typeface="黑体" panose="02010609060101010101" pitchFamily="1" charset="-122"/>
                <a:ea typeface="黑体" panose="02010609060101010101" pitchFamily="1" charset="-122"/>
              </a:rPr>
              <a:t>立定跳远</a:t>
            </a:r>
            <a:endParaRPr lang="zh-CN" altLang="en-US" sz="3200" b="1">
              <a:solidFill>
                <a:schemeClr val="tx2">
                  <a:lumMod val="60000"/>
                  <a:lumOff val="40000"/>
                </a:schemeClr>
              </a:solidFill>
            </a:endParaRPr>
          </a:p>
        </p:txBody>
      </p:sp>
    </p:spTree>
  </p:cSld>
  <p:clrMapOvr>
    <a:masterClrMapping/>
  </p:clrMapOvr>
  <p:transition>
    <p:comb/>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t01a212bb66ba3f6688.webp (1)"/>
          <p:cNvPicPr>
            <a:picLocks noChangeAspect="1"/>
          </p:cNvPicPr>
          <p:nvPr/>
        </p:nvPicPr>
        <p:blipFill>
          <a:blip r:embed="rId1"/>
          <a:stretch>
            <a:fillRect/>
          </a:stretch>
        </p:blipFill>
        <p:spPr>
          <a:xfrm>
            <a:off x="4624070" y="4140200"/>
            <a:ext cx="4327525" cy="2232660"/>
          </a:xfrm>
          <a:prstGeom prst="rect">
            <a:avLst/>
          </a:prstGeom>
        </p:spPr>
      </p:pic>
      <p:sp>
        <p:nvSpPr>
          <p:cNvPr id="5" name="文本框 4"/>
          <p:cNvSpPr txBox="1"/>
          <p:nvPr/>
        </p:nvSpPr>
        <p:spPr>
          <a:xfrm>
            <a:off x="774065" y="1275080"/>
            <a:ext cx="5968365" cy="3046095"/>
          </a:xfrm>
          <a:prstGeom prst="rect">
            <a:avLst/>
          </a:prstGeom>
          <a:noFill/>
        </p:spPr>
        <p:txBody>
          <a:bodyPr wrap="square" rtlCol="0" anchor="t">
            <a:spAutoFit/>
          </a:bodyPr>
          <a:p>
            <a:pPr>
              <a:lnSpc>
                <a:spcPct val="150000"/>
              </a:lnSpc>
            </a:pPr>
            <a:r>
              <a:rPr lang="zh-CN" altLang="en-US" sz="3200" b="1" dirty="0">
                <a:solidFill>
                  <a:schemeClr val="tx2">
                    <a:lumMod val="20000"/>
                    <a:lumOff val="80000"/>
                  </a:schemeClr>
                </a:solidFill>
                <a:latin typeface="黑体" panose="02010609060101010101" pitchFamily="1" charset="-122"/>
                <a:ea typeface="黑体" panose="02010609060101010101" pitchFamily="1" charset="-122"/>
              </a:rPr>
              <a:t>受试者两脚自然分开，站在起跳线后，双脚原地同时起跳。丈量起跳线后缘至最近着地点后缘之间的垂直距离。</a:t>
            </a:r>
            <a:endParaRPr lang="zh-CN" altLang="en-US" sz="3200" b="1" dirty="0">
              <a:solidFill>
                <a:schemeClr val="tx2">
                  <a:lumMod val="20000"/>
                  <a:lumOff val="80000"/>
                </a:schemeClr>
              </a:solidFill>
              <a:latin typeface="黑体" panose="02010609060101010101" pitchFamily="1" charset="-122"/>
              <a:ea typeface="黑体" panose="02010609060101010101" pitchFamily="1" charset="-122"/>
            </a:endParaRPr>
          </a:p>
        </p:txBody>
      </p:sp>
      <p:pic>
        <p:nvPicPr>
          <p:cNvPr id="37890" name="Picture 5" descr="9"/>
          <p:cNvPicPr>
            <a:picLocks noChangeAspect="1"/>
          </p:cNvPicPr>
          <p:nvPr/>
        </p:nvPicPr>
        <p:blipFill>
          <a:blip r:embed="rId2"/>
          <a:stretch>
            <a:fillRect/>
          </a:stretch>
        </p:blipFill>
        <p:spPr>
          <a:xfrm>
            <a:off x="6988175" y="2713990"/>
            <a:ext cx="1867535" cy="1430655"/>
          </a:xfrm>
          <a:prstGeom prst="rect">
            <a:avLst/>
          </a:prstGeom>
          <a:noFill/>
          <a:ln w="9525">
            <a:noFill/>
          </a:ln>
        </p:spPr>
      </p:pic>
      <p:sp>
        <p:nvSpPr>
          <p:cNvPr id="9217" name="Text Box 2"/>
          <p:cNvSpPr txBox="1"/>
          <p:nvPr/>
        </p:nvSpPr>
        <p:spPr>
          <a:xfrm>
            <a:off x="468630" y="405130"/>
            <a:ext cx="7423785" cy="69405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zh-CN" altLang="en-US" sz="2800" b="1" dirty="0">
                <a:solidFill>
                  <a:srgbClr val="0000FF"/>
                </a:solidFill>
                <a:latin typeface="黑体" panose="02010609060101010101" pitchFamily="1" charset="-122"/>
                <a:ea typeface="黑体" panose="02010609060101010101" pitchFamily="1" charset="-122"/>
              </a:rPr>
              <a:t>采用跳远仪器或者手工进行测量</a:t>
            </a:r>
            <a:endParaRPr lang="zh-CN" altLang="en-US" sz="2800" b="1" dirty="0">
              <a:solidFill>
                <a:srgbClr val="0000FF"/>
              </a:solidFill>
              <a:latin typeface="黑体" panose="02010609060101010101" pitchFamily="1" charset="-122"/>
              <a:ea typeface="黑体" panose="02010609060101010101" pitchFamily="1" charset="-122"/>
            </a:endParaRPr>
          </a:p>
        </p:txBody>
      </p:sp>
      <p:pic>
        <p:nvPicPr>
          <p:cNvPr id="43010" name="Picture 4" descr="17"/>
          <p:cNvPicPr>
            <a:picLocks noChangeAspect="1"/>
          </p:cNvPicPr>
          <p:nvPr/>
        </p:nvPicPr>
        <p:blipFill>
          <a:blip r:embed="rId3"/>
          <a:srcRect r="12140"/>
          <a:stretch>
            <a:fillRect/>
          </a:stretch>
        </p:blipFill>
        <p:spPr>
          <a:xfrm>
            <a:off x="290830" y="4321175"/>
            <a:ext cx="3269615" cy="2353945"/>
          </a:xfrm>
          <a:prstGeom prst="rect">
            <a:avLst/>
          </a:prstGeom>
          <a:noFill/>
          <a:ln w="9525">
            <a:noFill/>
          </a:ln>
        </p:spPr>
      </p:pic>
      <p:sp>
        <p:nvSpPr>
          <p:cNvPr id="8" name="文本框 7"/>
          <p:cNvSpPr txBox="1"/>
          <p:nvPr/>
        </p:nvSpPr>
        <p:spPr>
          <a:xfrm>
            <a:off x="2938145" y="4467225"/>
            <a:ext cx="622300" cy="2061210"/>
          </a:xfrm>
          <a:prstGeom prst="rect">
            <a:avLst/>
          </a:prstGeom>
          <a:noFill/>
        </p:spPr>
        <p:txBody>
          <a:bodyPr wrap="square" rtlCol="0">
            <a:spAutoFit/>
          </a:bodyPr>
          <a:p>
            <a:r>
              <a:rPr lang="zh-CN" altLang="en-US" sz="3200" b="1">
                <a:solidFill>
                  <a:srgbClr val="FF0000"/>
                </a:solidFill>
              </a:rPr>
              <a:t>常见错误</a:t>
            </a:r>
            <a:endParaRPr lang="zh-CN" altLang="en-US" sz="3200" b="1">
              <a:solidFill>
                <a:srgbClr val="FF0000"/>
              </a:solidFill>
            </a:endParaRPr>
          </a:p>
        </p:txBody>
      </p:sp>
    </p:spTree>
  </p:cSld>
  <p:clrMapOvr>
    <a:masterClrMapping/>
  </p:clrMapOvr>
  <p:transition>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ext Box 2"/>
          <p:cNvSpPr txBox="1"/>
          <p:nvPr/>
        </p:nvSpPr>
        <p:spPr>
          <a:xfrm>
            <a:off x="1043305" y="1931035"/>
            <a:ext cx="7056438" cy="3191510"/>
          </a:xfrm>
          <a:prstGeom prst="rect">
            <a:avLst/>
          </a:prstGeom>
          <a:noFill/>
          <a:ln w="9525">
            <a:noFill/>
          </a:ln>
        </p:spPr>
        <p:txBody>
          <a:bodyPr anchor="t">
            <a:spAutoFit/>
          </a:bodyPr>
          <a:p>
            <a:pPr algn="just">
              <a:lnSpc>
                <a:spcPct val="140000"/>
              </a:lnSpc>
              <a:buClr>
                <a:srgbClr val="FF0066"/>
              </a:buClr>
              <a:buFont typeface="Wingdings" panose="05000000000000000000" pitchFamily="2" charset="2"/>
              <a:buChar char="v"/>
            </a:pPr>
            <a:r>
              <a:rPr lang="en-US" altLang="zh-CN" sz="3200" b="1" dirty="0">
                <a:solidFill>
                  <a:srgbClr val="0000FF"/>
                </a:solidFill>
                <a:latin typeface="黑体" panose="02010609060101010101" pitchFamily="1" charset="-122"/>
                <a:ea typeface="黑体" panose="02010609060101010101" pitchFamily="1" charset="-122"/>
              </a:rPr>
              <a:t> </a:t>
            </a:r>
            <a:r>
              <a:rPr lang="en-US" altLang="zh-CN" sz="2800" b="1" dirty="0">
                <a:solidFill>
                  <a:schemeClr val="accent1"/>
                </a:solidFill>
                <a:latin typeface="黑体" panose="02010609060101010101" pitchFamily="1" charset="-122"/>
                <a:ea typeface="黑体" panose="02010609060101010101" pitchFamily="1" charset="-122"/>
              </a:rPr>
              <a:t>50</a:t>
            </a:r>
            <a:r>
              <a:rPr lang="zh-CN" altLang="en-US" sz="2800" b="1" dirty="0">
                <a:solidFill>
                  <a:schemeClr val="accent1"/>
                </a:solidFill>
                <a:latin typeface="黑体" panose="02010609060101010101" pitchFamily="1" charset="-122"/>
                <a:ea typeface="黑体" panose="02010609060101010101" pitchFamily="1" charset="-122"/>
              </a:rPr>
              <a:t>米跑可以有效的反映学生移动速度、反应速度、灵敏素质及神经系统灵活性，是评价学生速度素质的常用指标。其成绩与体育锻炼程度有关。该指标的测试适用于小学至大学的各个年级。</a:t>
            </a:r>
            <a:endParaRPr lang="zh-CN" altLang="en-US" sz="2800" b="1" dirty="0">
              <a:solidFill>
                <a:schemeClr val="accent1"/>
              </a:solidFill>
              <a:latin typeface="黑体" panose="02010609060101010101" pitchFamily="1" charset="-122"/>
              <a:ea typeface="黑体" panose="02010609060101010101" pitchFamily="1" charset="-122"/>
            </a:endParaRPr>
          </a:p>
        </p:txBody>
      </p:sp>
      <p:pic>
        <p:nvPicPr>
          <p:cNvPr id="28674" name="Picture 3"/>
          <p:cNvPicPr>
            <a:picLocks noChangeAspect="1"/>
          </p:cNvPicPr>
          <p:nvPr/>
        </p:nvPicPr>
        <p:blipFill>
          <a:blip r:embed="rId1"/>
          <a:stretch>
            <a:fillRect/>
          </a:stretch>
        </p:blipFill>
        <p:spPr>
          <a:xfrm>
            <a:off x="0" y="5122545"/>
            <a:ext cx="2125980" cy="1735455"/>
          </a:xfrm>
          <a:prstGeom prst="rect">
            <a:avLst/>
          </a:prstGeom>
          <a:noFill/>
          <a:ln w="9525">
            <a:noFill/>
          </a:ln>
        </p:spPr>
      </p:pic>
      <p:pic>
        <p:nvPicPr>
          <p:cNvPr id="28675" name="Picture 4" descr="1"/>
          <p:cNvPicPr>
            <a:picLocks noChangeAspect="1"/>
          </p:cNvPicPr>
          <p:nvPr/>
        </p:nvPicPr>
        <p:blipFill>
          <a:blip r:embed="rId2"/>
          <a:srcRect l="11588" t="11786"/>
          <a:stretch>
            <a:fillRect/>
          </a:stretch>
        </p:blipFill>
        <p:spPr>
          <a:xfrm>
            <a:off x="6156325" y="4803775"/>
            <a:ext cx="2987675" cy="2054225"/>
          </a:xfrm>
          <a:prstGeom prst="rect">
            <a:avLst/>
          </a:prstGeom>
          <a:noFill/>
          <a:ln w="9525">
            <a:noFill/>
          </a:ln>
        </p:spPr>
      </p:pic>
      <p:grpSp>
        <p:nvGrpSpPr>
          <p:cNvPr id="10" name="组合 9"/>
          <p:cNvGrpSpPr/>
          <p:nvPr/>
        </p:nvGrpSpPr>
        <p:grpSpPr>
          <a:xfrm>
            <a:off x="115570" y="156845"/>
            <a:ext cx="4895850" cy="708660"/>
            <a:chOff x="182" y="269"/>
            <a:chExt cx="7710" cy="1116"/>
          </a:xfrm>
        </p:grpSpPr>
        <p:sp>
          <p:nvSpPr>
            <p:cNvPr id="2" name="圆角矩形 1"/>
            <p:cNvSpPr/>
            <p:nvPr/>
          </p:nvSpPr>
          <p:spPr>
            <a:xfrm>
              <a:off x="182" y="269"/>
              <a:ext cx="7711" cy="111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78" y="269"/>
              <a:ext cx="7119" cy="919"/>
            </a:xfrm>
            <a:prstGeom prst="rect">
              <a:avLst/>
            </a:prstGeom>
            <a:noFill/>
          </p:spPr>
          <p:txBody>
            <a:bodyPr wrap="square" rtlCol="0">
              <a:spAutoFit/>
            </a:bodyPr>
            <a:p>
              <a:r>
                <a:rPr lang="zh-CN" altLang="en-US" sz="3200"/>
                <a:t>大学生体质测试的内容</a:t>
              </a:r>
              <a:endParaRPr lang="zh-CN" altLang="en-US" sz="3200"/>
            </a:p>
          </p:txBody>
        </p:sp>
      </p:grpSp>
      <p:sp>
        <p:nvSpPr>
          <p:cNvPr id="11" name="文本框 10"/>
          <p:cNvSpPr txBox="1"/>
          <p:nvPr/>
        </p:nvSpPr>
        <p:spPr>
          <a:xfrm>
            <a:off x="2634615" y="1383665"/>
            <a:ext cx="2479040" cy="583565"/>
          </a:xfrm>
          <a:prstGeom prst="rect">
            <a:avLst/>
          </a:prstGeom>
          <a:noFill/>
        </p:spPr>
        <p:txBody>
          <a:bodyPr wrap="square" rtlCol="0">
            <a:spAutoFit/>
          </a:bodyPr>
          <a:p>
            <a:r>
              <a:rPr lang="en-US" altLang="zh-CN" sz="3200" b="1"/>
              <a:t>  </a:t>
            </a:r>
            <a:r>
              <a:rPr lang="en-US" altLang="zh-CN" sz="3200" b="1" dirty="0">
                <a:solidFill>
                  <a:srgbClr val="0000FF"/>
                </a:solidFill>
                <a:latin typeface="黑体" panose="02010609060101010101" pitchFamily="1" charset="-122"/>
                <a:ea typeface="黑体" panose="02010609060101010101" pitchFamily="1" charset="-122"/>
                <a:sym typeface="+mn-ea"/>
              </a:rPr>
              <a:t>50</a:t>
            </a:r>
            <a:r>
              <a:rPr lang="zh-CN" altLang="en-US" sz="3200" b="1" dirty="0">
                <a:solidFill>
                  <a:srgbClr val="0000FF"/>
                </a:solidFill>
                <a:latin typeface="黑体" panose="02010609060101010101" pitchFamily="1" charset="-122"/>
                <a:ea typeface="黑体" panose="02010609060101010101" pitchFamily="1" charset="-122"/>
                <a:sym typeface="+mn-ea"/>
              </a:rPr>
              <a:t>米跑</a:t>
            </a:r>
            <a:endParaRPr lang="zh-CN" altLang="en-US" sz="3200" b="1">
              <a:solidFill>
                <a:schemeClr val="tx2">
                  <a:lumMod val="60000"/>
                  <a:lumOff val="40000"/>
                </a:schemeClr>
              </a:solidFill>
            </a:endParaRPr>
          </a:p>
        </p:txBody>
      </p:sp>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7" name="组合 13316"/>
          <p:cNvGrpSpPr/>
          <p:nvPr/>
        </p:nvGrpSpPr>
        <p:grpSpPr>
          <a:xfrm>
            <a:off x="539986" y="1862497"/>
            <a:ext cx="8064603" cy="4114421"/>
            <a:chOff x="-714" y="-423"/>
            <a:chExt cx="14969" cy="7865"/>
          </a:xfrm>
        </p:grpSpPr>
        <p:sp>
          <p:nvSpPr>
            <p:cNvPr id="13318" name="AutoShape 3" descr="colored_paper3"/>
            <p:cNvSpPr/>
            <p:nvPr/>
          </p:nvSpPr>
          <p:spPr>
            <a:xfrm rot="5400000">
              <a:off x="-763" y="-56"/>
              <a:ext cx="7548" cy="7449"/>
            </a:xfrm>
            <a:custGeom>
              <a:avLst/>
              <a:gdLst>
                <a:gd name="txL" fmla="*/ 401 w 21600"/>
                <a:gd name="txT" fmla="*/ 0 h 21600"/>
                <a:gd name="txR" fmla="*/ 21199 w 21600"/>
                <a:gd name="txB" fmla="*/ 13628 h 21600"/>
              </a:gdLst>
              <a:ahLst/>
              <a:cxnLst>
                <a:cxn ang="0">
                  <a:pos x="2147483647" y="0"/>
                </a:cxn>
                <a:cxn ang="0">
                  <a:pos x="1778469392" y="2147483647"/>
                </a:cxn>
                <a:cxn ang="0">
                  <a:pos x="2147483647" y="2147483647"/>
                </a:cxn>
                <a:cxn ang="0">
                  <a:pos x="2147483647" y="2147483647"/>
                </a:cxn>
              </a:cxnLst>
              <a:rect l="txL" t="txT" r="txR" b="txB"/>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blipFill rotWithShape="1">
              <a:blip r:embed="rId1"/>
            </a:blipFill>
            <a:ln w="38100" cap="flat" cmpd="dbl">
              <a:solidFill>
                <a:srgbClr val="FF66CC"/>
              </a:solidFill>
              <a:prstDash val="solid"/>
              <a:headEnd type="none" w="med" len="med"/>
              <a:tailEnd type="none" w="med" len="med"/>
            </a:ln>
            <a:effectLst>
              <a:outerShdw dist="107763" dir="18900000" algn="ctr" rotWithShape="0">
                <a:srgbClr val="808080">
                  <a:alpha val="50000"/>
                </a:srgbClr>
              </a:outerShdw>
            </a:effectLst>
          </p:spPr>
          <p:txBody>
            <a:bodyPr/>
            <a:lstStyle/>
            <a:p>
              <a:endParaRPr lang="zh-CN" altLang="en-US" sz="100"/>
            </a:p>
          </p:txBody>
        </p:sp>
        <p:sp>
          <p:nvSpPr>
            <p:cNvPr id="13319" name="AutoShape 4" descr="weave"/>
            <p:cNvSpPr/>
            <p:nvPr/>
          </p:nvSpPr>
          <p:spPr>
            <a:xfrm rot="-16200000" flipH="1">
              <a:off x="83" y="-186"/>
              <a:ext cx="6300" cy="7415"/>
            </a:xfrm>
            <a:custGeom>
              <a:avLst/>
              <a:gdLst>
                <a:gd name="txL" fmla="*/ 0 w 21600"/>
                <a:gd name="txT" fmla="*/ 0 h 21600"/>
                <a:gd name="txR" fmla="*/ 21600 w 21600"/>
                <a:gd name="txB" fmla="*/ 7713 h 21600"/>
              </a:gdLst>
              <a:ahLst/>
              <a:cxnLst>
                <a:cxn ang="0">
                  <a:pos x="2147483647" y="0"/>
                </a:cxn>
                <a:cxn ang="0">
                  <a:pos x="2147483647" y="2147483647"/>
                </a:cxn>
                <a:cxn ang="0">
                  <a:pos x="2147483647" y="2147483647"/>
                </a:cxn>
                <a:cxn ang="0">
                  <a:pos x="2147483647" y="2147483647"/>
                </a:cxn>
              </a:cxnLst>
              <a:rect l="txL" t="txT" r="txR" b="txB"/>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blipFill rotWithShape="1">
              <a:blip r:embed="rId2"/>
            </a:blipFill>
            <a:ln w="0" cap="flat" cmpd="sng">
              <a:solidFill>
                <a:srgbClr val="FFFF66"/>
              </a:solidFill>
              <a:prstDash val="solid"/>
              <a:headEnd type="none" w="med" len="med"/>
              <a:tailEnd type="none" w="med" len="med"/>
            </a:ln>
            <a:effectLst>
              <a:outerShdw dist="107763" dir="18900000" algn="ctr" rotWithShape="0">
                <a:srgbClr val="808080">
                  <a:alpha val="50000"/>
                </a:srgbClr>
              </a:outerShdw>
            </a:effectLst>
          </p:spPr>
          <p:txBody>
            <a:bodyPr/>
            <a:lstStyle/>
            <a:p>
              <a:endParaRPr lang="zh-CN" altLang="en-US" sz="100"/>
            </a:p>
          </p:txBody>
        </p:sp>
        <p:sp>
          <p:nvSpPr>
            <p:cNvPr id="13320" name="AutoShape 6"/>
            <p:cNvSpPr/>
            <p:nvPr/>
          </p:nvSpPr>
          <p:spPr>
            <a:xfrm>
              <a:off x="5636" y="-423"/>
              <a:ext cx="7184" cy="795"/>
            </a:xfrm>
            <a:prstGeom prst="roundRect">
              <a:avLst>
                <a:gd name="adj" fmla="val 50000"/>
              </a:avLst>
            </a:prstGeom>
            <a:solidFill>
              <a:srgbClr val="D8A6DD"/>
            </a:solidFill>
            <a:ln w="28575" cap="flat" cmpd="sng">
              <a:prstDash val="solid"/>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vert="horz" wrap="none" anchor="ctr">
              <a:flatTx/>
            </a:bodyPr>
            <a:lstStyle/>
            <a:p>
              <a:pPr lvl="0" algn="ctr"/>
              <a:r>
                <a:rPr lang="en-US" sz="2400" b="1" dirty="0">
                  <a:solidFill>
                    <a:srgbClr val="3333CC"/>
                  </a:solidFill>
                  <a:latin typeface="宋体" panose="02010600030101010101" pitchFamily="2" charset="-122"/>
                  <a:ea typeface="宋体" panose="02010600030101010101" pitchFamily="2" charset="-122"/>
                </a:rPr>
                <a:t>1 </a:t>
              </a:r>
              <a:r>
                <a:rPr lang="zh-CN" altLang="en-US" sz="2400" b="1" dirty="0">
                  <a:solidFill>
                    <a:srgbClr val="3333CC"/>
                  </a:solidFill>
                  <a:latin typeface="宋体" panose="02010600030101010101" pitchFamily="2" charset="-122"/>
                  <a:ea typeface="宋体" panose="02010600030101010101" pitchFamily="2" charset="-122"/>
                </a:rPr>
                <a:t>体质测试</a:t>
              </a:r>
              <a:r>
                <a:rPr lang="zh-CN" altLang="en-US" sz="2400" b="1" dirty="0">
                  <a:solidFill>
                    <a:srgbClr val="3333CC"/>
                  </a:solidFill>
                  <a:latin typeface="宋体" panose="02010600030101010101" pitchFamily="2" charset="-122"/>
                  <a:ea typeface="宋体" panose="02010600030101010101" pitchFamily="2" charset="-122"/>
                </a:rPr>
                <a:t>相关文件</a:t>
              </a:r>
              <a:endParaRPr lang="zh-CN" altLang="en-US" sz="2400" b="1" dirty="0">
                <a:solidFill>
                  <a:srgbClr val="3333CC"/>
                </a:solidFill>
                <a:latin typeface="宋体" panose="02010600030101010101" pitchFamily="2" charset="-122"/>
                <a:ea typeface="宋体" panose="02010600030101010101" pitchFamily="2" charset="-122"/>
              </a:endParaRPr>
            </a:p>
          </p:txBody>
        </p:sp>
        <p:sp>
          <p:nvSpPr>
            <p:cNvPr id="13321" name="Oval 13" descr="colored_paper1"/>
            <p:cNvSpPr/>
            <p:nvPr/>
          </p:nvSpPr>
          <p:spPr>
            <a:xfrm>
              <a:off x="5034" y="-54"/>
              <a:ext cx="602" cy="426"/>
            </a:xfrm>
            <a:prstGeom prst="ellipse">
              <a:avLst/>
            </a:prstGeom>
            <a:blipFill rotWithShape="1">
              <a:blip r:embed="rId3"/>
            </a:blipFill>
            <a:ln w="9525"/>
            <a:scene3d>
              <a:camera prst="legacyPerspectiveBottomLeft">
                <a:rot lat="0" lon="0" rev="0"/>
              </a:camera>
              <a:lightRig rig="legacyFlat3" dir="t"/>
            </a:scene3d>
            <a:sp3d extrusionH="887400" prstMaterial="legacyMatte">
              <a:bevelT w="13500" h="13500" prst="angle"/>
              <a:bevelB w="13500" h="13500" prst="angle"/>
              <a:extrusionClr>
                <a:srgbClr val="6598CD"/>
              </a:extrusionClr>
            </a:sp3d>
          </p:spPr>
          <p:txBody>
            <a:bodyPr vert="horz" wrap="square" anchor="ctr">
              <a:spAutoFit/>
              <a:flatTx/>
            </a:bodyPr>
            <a:lstStyle/>
            <a:p>
              <a:pPr lvl="0" eaLnBrk="1" hangingPunct="1"/>
              <a:endParaRPr lang="zh-CN" altLang="en-US" sz="100" dirty="0">
                <a:latin typeface="Arial" panose="020B0604020202020204" pitchFamily="34" charset="0"/>
                <a:ea typeface="宋体" panose="02010600030101010101" pitchFamily="2" charset="-122"/>
              </a:endParaRPr>
            </a:p>
          </p:txBody>
        </p:sp>
        <p:sp>
          <p:nvSpPr>
            <p:cNvPr id="13322" name="AutoShape 15"/>
            <p:cNvSpPr/>
            <p:nvPr/>
          </p:nvSpPr>
          <p:spPr>
            <a:xfrm>
              <a:off x="7208" y="972"/>
              <a:ext cx="6614" cy="798"/>
            </a:xfrm>
            <a:prstGeom prst="roundRect">
              <a:avLst>
                <a:gd name="adj" fmla="val 50000"/>
              </a:avLst>
            </a:prstGeom>
            <a:solidFill>
              <a:schemeClr val="accent1">
                <a:alpha val="100000"/>
              </a:schemeClr>
            </a:solidFill>
            <a:ln w="28575" cap="flat" cmpd="sng">
              <a:prstDash val="solid"/>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vert="horz" wrap="none" anchor="ctr">
              <a:flatTx/>
            </a:bodyPr>
            <a:lstStyle/>
            <a:p>
              <a:pPr lvl="0" algn="ctr"/>
              <a:r>
                <a:rPr lang="en-US" sz="2400" b="1" dirty="0">
                  <a:solidFill>
                    <a:srgbClr val="3333CC"/>
                  </a:solidFill>
                  <a:latin typeface="宋体" panose="02010600030101010101" pitchFamily="2" charset="-122"/>
                  <a:ea typeface="宋体" panose="02010600030101010101" pitchFamily="2" charset="-122"/>
                </a:rPr>
                <a:t>  2 </a:t>
              </a:r>
              <a:r>
                <a:rPr lang="zh-CN" altLang="en-US" sz="2400" b="1" dirty="0">
                  <a:solidFill>
                    <a:srgbClr val="3333CC"/>
                  </a:solidFill>
                  <a:latin typeface="宋体" panose="02010600030101010101" pitchFamily="2" charset="-122"/>
                  <a:ea typeface="宋体" panose="02010600030101010101" pitchFamily="2" charset="-122"/>
                </a:rPr>
                <a:t>体质健康测试的意义</a:t>
              </a:r>
              <a:r>
                <a:rPr lang="en-US" sz="2400" b="1" dirty="0">
                  <a:solidFill>
                    <a:srgbClr val="3333CC"/>
                  </a:solidFill>
                  <a:latin typeface="宋体" panose="02010600030101010101" pitchFamily="2" charset="-122"/>
                  <a:ea typeface="宋体" panose="02010600030101010101" pitchFamily="2" charset="-122"/>
                </a:rPr>
                <a:t> </a:t>
              </a:r>
              <a:r>
                <a:rPr lang="en-US" sz="1200" b="1" dirty="0">
                  <a:solidFill>
                    <a:srgbClr val="3333CC"/>
                  </a:solidFill>
                  <a:latin typeface="宋体" panose="02010600030101010101" pitchFamily="2" charset="-122"/>
                  <a:ea typeface="宋体" panose="02010600030101010101" pitchFamily="2" charset="-122"/>
                </a:rPr>
                <a:t>  </a:t>
              </a:r>
              <a:endParaRPr lang="en-US" sz="1200" b="1" dirty="0">
                <a:solidFill>
                  <a:srgbClr val="3333CC"/>
                </a:solidFill>
                <a:latin typeface="宋体" panose="02010600030101010101" pitchFamily="2" charset="-122"/>
                <a:ea typeface="宋体" panose="02010600030101010101" pitchFamily="2" charset="-122"/>
              </a:endParaRPr>
            </a:p>
          </p:txBody>
        </p:sp>
        <p:sp>
          <p:nvSpPr>
            <p:cNvPr id="13323" name="Oval 21"/>
            <p:cNvSpPr/>
            <p:nvPr/>
          </p:nvSpPr>
          <p:spPr>
            <a:xfrm>
              <a:off x="6239" y="972"/>
              <a:ext cx="566" cy="398"/>
            </a:xfrm>
            <a:prstGeom prst="ellipse">
              <a:avLst/>
            </a:prstGeom>
            <a:solidFill>
              <a:srgbClr val="FFCC00">
                <a:alpha val="100000"/>
              </a:srgbClr>
            </a:solidFill>
            <a:ln w="9525"/>
            <a:scene3d>
              <a:camera prst="legacyPerspectiveBottomLeft">
                <a:rot lat="0" lon="0" rev="0"/>
              </a:camera>
              <a:lightRig rig="legacyFlat3" dir="t"/>
            </a:scene3d>
            <a:sp3d extrusionH="887400" prstMaterial="legacyMatte">
              <a:bevelT w="13500" h="13500" prst="angle"/>
              <a:bevelB w="13500" h="13500" prst="angle"/>
              <a:extrusionClr>
                <a:srgbClr val="FFCC00"/>
              </a:extrusionClr>
            </a:sp3d>
          </p:spPr>
          <p:txBody>
            <a:bodyPr vert="horz" wrap="square" lIns="67627" tIns="35242" rIns="67627" bIns="35242" anchor="ctr">
              <a:spAutoFit/>
              <a:flatTx/>
            </a:bodyPr>
            <a:lstStyle/>
            <a:p>
              <a:pPr lvl="0" eaLnBrk="1" hangingPunct="1"/>
              <a:endParaRPr lang="zh-CN" altLang="en-US" sz="100" dirty="0">
                <a:solidFill>
                  <a:srgbClr val="3333CC"/>
                </a:solidFill>
                <a:latin typeface="Arial" panose="020B0604020202020204" pitchFamily="34" charset="0"/>
                <a:ea typeface="宋体" panose="02010600030101010101" pitchFamily="2" charset="-122"/>
              </a:endParaRPr>
            </a:p>
          </p:txBody>
        </p:sp>
        <p:sp>
          <p:nvSpPr>
            <p:cNvPr id="13324" name="AutoShape 24"/>
            <p:cNvSpPr/>
            <p:nvPr/>
          </p:nvSpPr>
          <p:spPr>
            <a:xfrm>
              <a:off x="7565" y="2355"/>
              <a:ext cx="6690" cy="795"/>
            </a:xfrm>
            <a:prstGeom prst="roundRect">
              <a:avLst>
                <a:gd name="adj" fmla="val 50000"/>
              </a:avLst>
            </a:prstGeom>
            <a:solidFill>
              <a:schemeClr val="accent2">
                <a:lumMod val="60000"/>
                <a:lumOff val="40000"/>
              </a:schemeClr>
            </a:solidFill>
            <a:ln w="28575" cap="flat" cmpd="sng">
              <a:prstDash val="solid"/>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vert="horz" wrap="none" anchor="ctr">
              <a:flatTx/>
            </a:bodyPr>
            <a:lstStyle/>
            <a:p>
              <a:pPr lvl="0" algn="ctr"/>
              <a:r>
                <a:rPr lang="en-US" altLang="zh-CN" sz="2400" b="1" dirty="0">
                  <a:solidFill>
                    <a:srgbClr val="FF0000"/>
                  </a:solidFill>
                  <a:latin typeface="宋体" panose="02010600030101010101" pitchFamily="2" charset="-122"/>
                  <a:ea typeface="宋体" panose="02010600030101010101" pitchFamily="2" charset="-122"/>
                </a:rPr>
                <a:t>3</a:t>
              </a:r>
              <a:r>
                <a:rPr lang="en-US" altLang="zh-CN" sz="2400" b="1" dirty="0">
                  <a:solidFill>
                    <a:srgbClr val="3333CC"/>
                  </a:solidFill>
                  <a:latin typeface="宋体" panose="02010600030101010101" pitchFamily="2" charset="-122"/>
                  <a:ea typeface="宋体" panose="02010600030101010101" pitchFamily="2" charset="-122"/>
                </a:rPr>
                <a:t> </a:t>
              </a:r>
              <a:r>
                <a:rPr lang="zh-CN" altLang="en-US" sz="2400" b="1" dirty="0">
                  <a:solidFill>
                    <a:srgbClr val="FF0000"/>
                  </a:solidFill>
                  <a:latin typeface="宋体" panose="02010600030101010101" pitchFamily="2" charset="-122"/>
                  <a:ea typeface="宋体" panose="02010600030101010101" pitchFamily="2" charset="-122"/>
                </a:rPr>
                <a:t>体质健康测试的重要性</a:t>
              </a:r>
              <a:r>
                <a:rPr lang="zh-CN" altLang="en-US" sz="2400" b="1" dirty="0">
                  <a:solidFill>
                    <a:srgbClr val="3333CC"/>
                  </a:solidFill>
                  <a:latin typeface="宋体" panose="02010600030101010101" pitchFamily="2" charset="-122"/>
                  <a:ea typeface="宋体" panose="02010600030101010101" pitchFamily="2" charset="-122"/>
                </a:rPr>
                <a:t> </a:t>
              </a:r>
              <a:endParaRPr lang="zh-CN" altLang="en-US" sz="2400" b="1" dirty="0">
                <a:solidFill>
                  <a:srgbClr val="3333CC"/>
                </a:solidFill>
                <a:latin typeface="宋体" panose="02010600030101010101" pitchFamily="2" charset="-122"/>
                <a:ea typeface="宋体" panose="02010600030101010101" pitchFamily="2" charset="-122"/>
              </a:endParaRPr>
            </a:p>
          </p:txBody>
        </p:sp>
        <p:sp>
          <p:nvSpPr>
            <p:cNvPr id="13325" name="Oval 31"/>
            <p:cNvSpPr/>
            <p:nvPr/>
          </p:nvSpPr>
          <p:spPr>
            <a:xfrm flipV="1">
              <a:off x="7000" y="2719"/>
              <a:ext cx="773" cy="205"/>
            </a:xfrm>
            <a:prstGeom prst="ellipse">
              <a:avLst/>
            </a:prstGeom>
            <a:solidFill>
              <a:srgbClr val="CC99FF">
                <a:alpha val="100000"/>
              </a:srgbClr>
            </a:solidFill>
            <a:ln w="9525"/>
            <a:scene3d>
              <a:camera prst="legacyObliqueBottomLeft">
                <a:rot lat="0" lon="0" rev="0"/>
              </a:camera>
              <a:lightRig rig="legacyFlat3" dir="t"/>
            </a:scene3d>
            <a:sp3d extrusionH="430200" prstMaterial="legacyMatte">
              <a:bevelT w="13500" h="13500" prst="angle"/>
              <a:bevelB w="13500" h="13500" prst="angle"/>
              <a:extrusionClr>
                <a:srgbClr val="CC99FF"/>
              </a:extrusionClr>
            </a:sp3d>
          </p:spPr>
          <p:txBody>
            <a:bodyPr vert="horz" wrap="square" lIns="67627" tIns="35242" rIns="67627" bIns="35242" anchor="ctr">
              <a:spAutoFit/>
              <a:flatTx/>
            </a:bodyPr>
            <a:lstStyle/>
            <a:p>
              <a:pPr lvl="0" eaLnBrk="1" hangingPunct="1"/>
              <a:endParaRPr lang="zh-CN" altLang="en-US" sz="100" dirty="0">
                <a:latin typeface="Arial" panose="020B0604020202020204" pitchFamily="34" charset="0"/>
                <a:ea typeface="宋体" panose="02010600030101010101" pitchFamily="2" charset="-122"/>
              </a:endParaRPr>
            </a:p>
          </p:txBody>
        </p:sp>
        <p:sp>
          <p:nvSpPr>
            <p:cNvPr id="13326" name="AutoShape 33"/>
            <p:cNvSpPr/>
            <p:nvPr/>
          </p:nvSpPr>
          <p:spPr>
            <a:xfrm>
              <a:off x="7907" y="3874"/>
              <a:ext cx="6129" cy="800"/>
            </a:xfrm>
            <a:prstGeom prst="roundRect">
              <a:avLst>
                <a:gd name="adj" fmla="val 50000"/>
              </a:avLst>
            </a:prstGeom>
            <a:solidFill>
              <a:schemeClr val="accent1">
                <a:lumMod val="20000"/>
                <a:lumOff val="80000"/>
              </a:schemeClr>
            </a:solidFill>
            <a:ln w="28575" cap="flat" cmpd="sng">
              <a:prstDash val="solid"/>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vert="horz" wrap="none" anchor="ctr">
              <a:flatTx/>
            </a:bodyPr>
            <a:lstStyle/>
            <a:p>
              <a:pPr lvl="0" algn="ctr"/>
              <a:r>
                <a:rPr lang="en-US" sz="2400" b="1" dirty="0">
                  <a:solidFill>
                    <a:srgbClr val="3333CC"/>
                  </a:solidFill>
                  <a:latin typeface="宋体" panose="02010600030101010101" pitchFamily="2" charset="-122"/>
                  <a:ea typeface="宋体" panose="02010600030101010101" pitchFamily="2" charset="-122"/>
                </a:rPr>
                <a:t>  4 </a:t>
              </a:r>
              <a:r>
                <a:rPr lang="zh-CN" sz="2400" b="1" dirty="0">
                  <a:solidFill>
                    <a:srgbClr val="3333CC"/>
                  </a:solidFill>
                  <a:latin typeface="宋体" panose="02010600030101010101" pitchFamily="2" charset="-122"/>
                  <a:ea typeface="宋体" panose="02010600030101010101" pitchFamily="2" charset="-122"/>
                </a:rPr>
                <a:t>体质健康测试的内容</a:t>
              </a:r>
              <a:endParaRPr lang="zh-CN" sz="2400" b="1" dirty="0">
                <a:solidFill>
                  <a:srgbClr val="3333CC"/>
                </a:solidFill>
                <a:latin typeface="宋体" panose="02010600030101010101" pitchFamily="2" charset="-122"/>
                <a:ea typeface="宋体" panose="02010600030101010101" pitchFamily="2" charset="-122"/>
              </a:endParaRPr>
            </a:p>
          </p:txBody>
        </p:sp>
        <p:sp>
          <p:nvSpPr>
            <p:cNvPr id="13327" name="Oval 40"/>
            <p:cNvSpPr/>
            <p:nvPr/>
          </p:nvSpPr>
          <p:spPr>
            <a:xfrm>
              <a:off x="7126" y="4089"/>
              <a:ext cx="647" cy="399"/>
            </a:xfrm>
            <a:prstGeom prst="ellipse">
              <a:avLst/>
            </a:prstGeom>
            <a:solidFill>
              <a:srgbClr val="99CCFF">
                <a:alpha val="100000"/>
              </a:srgbClr>
            </a:solidFill>
            <a:ln w="9525"/>
            <a:scene3d>
              <a:camera prst="legacyObliqueTopLeft">
                <a:rot lat="0" lon="0" rev="0"/>
              </a:camera>
              <a:lightRig rig="legacyFlat3" dir="t"/>
            </a:scene3d>
            <a:sp3d extrusionH="430200" prstMaterial="legacyMatte">
              <a:bevelT w="13500" h="13500" prst="angle"/>
              <a:bevelB w="13500" h="13500" prst="angle"/>
              <a:extrusionClr>
                <a:srgbClr val="99CCFF"/>
              </a:extrusionClr>
            </a:sp3d>
          </p:spPr>
          <p:txBody>
            <a:bodyPr vert="horz" wrap="square" lIns="67627" tIns="35242" rIns="67627" bIns="35242" anchor="ctr">
              <a:spAutoFit/>
              <a:flatTx/>
            </a:bodyPr>
            <a:lstStyle/>
            <a:p>
              <a:pPr lvl="0" eaLnBrk="1" hangingPunct="1"/>
              <a:endParaRPr lang="zh-CN" altLang="en-US" sz="100" dirty="0">
                <a:latin typeface="Arial" panose="020B0604020202020204" pitchFamily="34" charset="0"/>
                <a:ea typeface="宋体" panose="02010600030101010101" pitchFamily="2" charset="-122"/>
              </a:endParaRPr>
            </a:p>
          </p:txBody>
        </p:sp>
        <p:sp>
          <p:nvSpPr>
            <p:cNvPr id="13328" name="AutoShape 42"/>
            <p:cNvSpPr/>
            <p:nvPr/>
          </p:nvSpPr>
          <p:spPr>
            <a:xfrm>
              <a:off x="7312" y="5222"/>
              <a:ext cx="6521" cy="795"/>
            </a:xfrm>
            <a:prstGeom prst="roundRect">
              <a:avLst>
                <a:gd name="adj" fmla="val 50000"/>
              </a:avLst>
            </a:prstGeom>
            <a:solidFill>
              <a:schemeClr val="accent1">
                <a:alpha val="100000"/>
              </a:schemeClr>
            </a:solidFill>
            <a:ln w="28575" cap="flat" cmpd="sng">
              <a:prstDash val="solid"/>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vert="horz" wrap="none" anchor="ctr">
              <a:flatTx/>
            </a:bodyPr>
            <a:lstStyle/>
            <a:p>
              <a:pPr lvl="0" algn="ctr"/>
              <a:r>
                <a:rPr lang="en-US" altLang="zh-CN" sz="2400" b="1" dirty="0">
                  <a:solidFill>
                    <a:srgbClr val="3333CC"/>
                  </a:solidFill>
                  <a:latin typeface="宋体" panose="02010600030101010101" pitchFamily="2" charset="-122"/>
                  <a:ea typeface="宋体" panose="02010600030101010101" pitchFamily="2" charset="-122"/>
                </a:rPr>
                <a:t>   5 </a:t>
              </a:r>
              <a:r>
                <a:rPr lang="zh-CN" altLang="en-US" sz="2400" b="1" dirty="0">
                  <a:solidFill>
                    <a:srgbClr val="3333CC"/>
                  </a:solidFill>
                  <a:latin typeface="宋体" panose="02010600030101010101" pitchFamily="2" charset="-122"/>
                  <a:ea typeface="宋体" panose="02010600030101010101" pitchFamily="2" charset="-122"/>
                </a:rPr>
                <a:t>评  分  标  准</a:t>
              </a:r>
              <a:r>
                <a:rPr lang="zh-CN" altLang="en-US" sz="2400" b="1" dirty="0">
                  <a:solidFill>
                    <a:srgbClr val="3333CC"/>
                  </a:solidFill>
                  <a:latin typeface="宋体" panose="02010600030101010101" pitchFamily="2" charset="-122"/>
                  <a:ea typeface="宋体" panose="02010600030101010101" pitchFamily="2" charset="-122"/>
                </a:rPr>
                <a:t>  </a:t>
              </a:r>
              <a:endParaRPr lang="zh-CN" altLang="en-US" sz="2400" b="1" dirty="0">
                <a:solidFill>
                  <a:srgbClr val="3333CC"/>
                </a:solidFill>
                <a:latin typeface="宋体" panose="02010600030101010101" pitchFamily="2" charset="-122"/>
                <a:ea typeface="宋体" panose="02010600030101010101" pitchFamily="2" charset="-122"/>
              </a:endParaRPr>
            </a:p>
          </p:txBody>
        </p:sp>
        <p:sp>
          <p:nvSpPr>
            <p:cNvPr id="13329" name="Oval 49"/>
            <p:cNvSpPr/>
            <p:nvPr/>
          </p:nvSpPr>
          <p:spPr>
            <a:xfrm>
              <a:off x="7000" y="5196"/>
              <a:ext cx="566" cy="398"/>
            </a:xfrm>
            <a:prstGeom prst="ellipse">
              <a:avLst/>
            </a:prstGeom>
            <a:solidFill>
              <a:srgbClr val="FFFF99">
                <a:alpha val="100000"/>
              </a:srgbClr>
            </a:solidFill>
            <a:ln w="9525"/>
            <a:scene3d>
              <a:camera prst="legacyPerspectiveFront">
                <a:rot lat="1500000" lon="20100000" rev="0"/>
              </a:camera>
              <a:lightRig rig="legacyFlat4" dir="t"/>
            </a:scene3d>
            <a:sp3d extrusionH="430200" prstMaterial="legacyMatte">
              <a:bevelT w="13500" h="13500" prst="angle"/>
              <a:bevelB w="13500" h="13500" prst="angle"/>
              <a:extrusionClr>
                <a:srgbClr val="FFFF99"/>
              </a:extrusionClr>
            </a:sp3d>
          </p:spPr>
          <p:txBody>
            <a:bodyPr vert="horz" wrap="square" lIns="67627" tIns="35242" rIns="67627" bIns="35242" anchor="ctr">
              <a:spAutoFit/>
              <a:flatTx/>
            </a:bodyPr>
            <a:lstStyle/>
            <a:p>
              <a:pPr lvl="0" eaLnBrk="1" hangingPunct="1"/>
              <a:endParaRPr lang="zh-CN" altLang="en-US" sz="100" dirty="0">
                <a:latin typeface="Arial" panose="020B0604020202020204" pitchFamily="34" charset="0"/>
                <a:ea typeface="宋体" panose="02010600030101010101" pitchFamily="2" charset="-122"/>
              </a:endParaRPr>
            </a:p>
          </p:txBody>
        </p:sp>
        <p:sp>
          <p:nvSpPr>
            <p:cNvPr id="13330" name="AutoShape 15"/>
            <p:cNvSpPr/>
            <p:nvPr/>
          </p:nvSpPr>
          <p:spPr>
            <a:xfrm>
              <a:off x="7000" y="6645"/>
              <a:ext cx="6981" cy="797"/>
            </a:xfrm>
            <a:prstGeom prst="roundRect">
              <a:avLst>
                <a:gd name="adj" fmla="val 50000"/>
              </a:avLst>
            </a:prstGeom>
            <a:solidFill>
              <a:schemeClr val="accent4">
                <a:lumMod val="20000"/>
                <a:lumOff val="80000"/>
              </a:schemeClr>
            </a:solidFill>
            <a:ln w="28575" cap="flat" cmpd="sng">
              <a:prstDash val="solid"/>
              <a:headEnd type="none" w="med" len="med"/>
              <a:tailEnd type="none" w="med" len="med"/>
            </a:ln>
            <a:scene3d>
              <a:camera prst="legacyObliqueTopLeft">
                <a:rot lat="0" lon="0" rev="0"/>
              </a:camera>
              <a:lightRig rig="legacyFlat3" dir="t"/>
            </a:scene3d>
            <a:sp3d extrusionH="430200" prstMaterial="legacyMatte">
              <a:bevelT w="13500" h="13500" prst="angle"/>
              <a:bevelB w="13500" h="13500" prst="angle"/>
              <a:extrusionClr>
                <a:schemeClr val="accent1"/>
              </a:extrusionClr>
            </a:sp3d>
          </p:spPr>
          <p:txBody>
            <a:bodyPr vert="horz" wrap="none" anchor="ctr">
              <a:flatTx/>
            </a:bodyPr>
            <a:lstStyle/>
            <a:p>
              <a:pPr lvl="0" algn="ctr"/>
              <a:r>
                <a:rPr lang="en-US" altLang="zh-CN" sz="2400" b="1" dirty="0">
                  <a:solidFill>
                    <a:srgbClr val="3333CC"/>
                  </a:solidFill>
                  <a:latin typeface="宋体" panose="02010600030101010101" pitchFamily="2" charset="-122"/>
                  <a:ea typeface="宋体" panose="02010600030101010101" pitchFamily="2" charset="-122"/>
                </a:rPr>
                <a:t>6  </a:t>
              </a:r>
              <a:r>
                <a:rPr lang="zh-CN" altLang="en-US" sz="2400" b="1" dirty="0">
                  <a:solidFill>
                    <a:srgbClr val="3333CC"/>
                  </a:solidFill>
                  <a:latin typeface="宋体" panose="02010600030101010101" pitchFamily="2" charset="-122"/>
                  <a:ea typeface="宋体" panose="02010600030101010101" pitchFamily="2" charset="-122"/>
                </a:rPr>
                <a:t>结   语</a:t>
              </a:r>
              <a:r>
                <a:rPr lang="zh-CN" altLang="en-US" sz="2400" b="1" dirty="0">
                  <a:solidFill>
                    <a:srgbClr val="3333CC"/>
                  </a:solidFill>
                  <a:latin typeface="宋体" panose="02010600030101010101" pitchFamily="2" charset="-122"/>
                  <a:ea typeface="宋体" panose="02010600030101010101" pitchFamily="2" charset="-122"/>
                </a:rPr>
                <a:t>      </a:t>
              </a:r>
              <a:endParaRPr lang="zh-CN" altLang="en-US" sz="2400" b="1" dirty="0">
                <a:solidFill>
                  <a:srgbClr val="3333CC"/>
                </a:solidFill>
                <a:latin typeface="宋体" panose="02010600030101010101" pitchFamily="2" charset="-122"/>
                <a:ea typeface="宋体" panose="02010600030101010101" pitchFamily="2" charset="-122"/>
              </a:endParaRPr>
            </a:p>
          </p:txBody>
        </p:sp>
        <p:sp>
          <p:nvSpPr>
            <p:cNvPr id="13331" name="Oval 22"/>
            <p:cNvSpPr/>
            <p:nvPr/>
          </p:nvSpPr>
          <p:spPr>
            <a:xfrm>
              <a:off x="6239" y="6370"/>
              <a:ext cx="566" cy="398"/>
            </a:xfrm>
            <a:prstGeom prst="ellipse">
              <a:avLst/>
            </a:prstGeom>
            <a:solidFill>
              <a:srgbClr val="99CC00">
                <a:alpha val="100000"/>
              </a:srgbClr>
            </a:solidFill>
            <a:ln w="9525"/>
            <a:scene3d>
              <a:camera prst="legacyObliqueTopLeft">
                <a:rot lat="0" lon="0" rev="0"/>
              </a:camera>
              <a:lightRig rig="legacyFlat3" dir="t"/>
            </a:scene3d>
            <a:sp3d extrusionH="430200" prstMaterial="legacyMatte">
              <a:bevelT w="13500" h="13500" prst="angle"/>
              <a:bevelB w="13500" h="13500" prst="angle"/>
              <a:extrusionClr>
                <a:srgbClr val="99CC00"/>
              </a:extrusionClr>
            </a:sp3d>
          </p:spPr>
          <p:txBody>
            <a:bodyPr vert="horz" wrap="square" lIns="67627" tIns="35242" rIns="67627" bIns="35242" anchor="ctr">
              <a:spAutoFit/>
              <a:flatTx/>
            </a:bodyPr>
            <a:lstStyle/>
            <a:p>
              <a:pPr lvl="0" eaLnBrk="1" hangingPunct="1"/>
              <a:endParaRPr lang="zh-CN" altLang="en-US" sz="100" dirty="0">
                <a:solidFill>
                  <a:srgbClr val="3333CC"/>
                </a:solidFill>
                <a:latin typeface="Arial" panose="020B0604020202020204" pitchFamily="34" charset="0"/>
                <a:ea typeface="宋体" panose="02010600030101010101" pitchFamily="2" charset="-122"/>
              </a:endParaRPr>
            </a:p>
          </p:txBody>
        </p:sp>
        <p:sp>
          <p:nvSpPr>
            <p:cNvPr id="13332" name="流程图: 可选过程 13331" descr="paper1"/>
            <p:cNvSpPr/>
            <p:nvPr/>
          </p:nvSpPr>
          <p:spPr>
            <a:xfrm>
              <a:off x="4049" y="972"/>
              <a:ext cx="1588" cy="4851"/>
            </a:xfrm>
            <a:prstGeom prst="flowChartAlternateProcess">
              <a:avLst/>
            </a:prstGeom>
            <a:blipFill rotWithShape="0">
              <a:blip r:embed="rId4"/>
            </a:blipFill>
            <a:ln w="9525">
              <a:noFill/>
            </a:ln>
          </p:spPr>
          <p:txBody>
            <a:bodyPr wrap="square" lIns="67627" tIns="35242" rIns="67627" bIns="35242" anchor="ctr"/>
            <a:lstStyle/>
            <a:p>
              <a:pPr lvl="0" algn="ctr" eaLnBrk="1" latinLnBrk="0" hangingPunct="1"/>
              <a:r>
                <a:rPr lang="zh-CN" altLang="en-US" sz="2700" b="1" dirty="0">
                  <a:solidFill>
                    <a:srgbClr val="3333CC"/>
                  </a:solidFill>
                  <a:latin typeface="黑体" panose="02010609060101010101" pitchFamily="1" charset="-122"/>
                  <a:ea typeface="黑体" panose="02010609060101010101" pitchFamily="1" charset="-122"/>
                </a:rPr>
                <a:t>目录</a:t>
              </a:r>
              <a:endParaRPr lang="zh-CN" altLang="en-US" sz="2700" b="1" dirty="0">
                <a:solidFill>
                  <a:srgbClr val="3333CC"/>
                </a:solidFill>
                <a:latin typeface="黑体" panose="02010609060101010101" pitchFamily="1" charset="-122"/>
                <a:ea typeface="黑体" panose="02010609060101010101" pitchFamily="1" charset="-122"/>
              </a:endParaRPr>
            </a:p>
            <a:p>
              <a:pPr lvl="0" algn="ctr" eaLnBrk="1" latinLnBrk="0" hangingPunct="1"/>
              <a:endParaRPr lang="zh-CN" altLang="en-US" sz="2700" b="1" dirty="0">
                <a:solidFill>
                  <a:srgbClr val="3333CC"/>
                </a:solidFill>
                <a:latin typeface="黑体" panose="02010609060101010101" pitchFamily="1" charset="-122"/>
                <a:ea typeface="黑体" panose="02010609060101010101" pitchFamily="1" charset="-122"/>
              </a:endParaRPr>
            </a:p>
          </p:txBody>
        </p:sp>
      </p:grpSp>
      <p:pic>
        <p:nvPicPr>
          <p:cNvPr id="4" name="图片 3" descr="C:\Users\Administrator\Desktop\图片1.png图片1"/>
          <p:cNvPicPr>
            <a:picLocks noChangeAspect="1"/>
          </p:cNvPicPr>
          <p:nvPr/>
        </p:nvPicPr>
        <p:blipFill>
          <a:blip r:embed="rId5"/>
          <a:srcRect/>
          <a:stretch>
            <a:fillRect/>
          </a:stretch>
        </p:blipFill>
        <p:spPr>
          <a:xfrm>
            <a:off x="122555" y="1641475"/>
            <a:ext cx="2414270" cy="4556760"/>
          </a:xfrm>
          <a:prstGeom prst="round2DiagRect">
            <a:avLst/>
          </a:prstGeom>
        </p:spPr>
      </p:pic>
      <p:sp>
        <p:nvSpPr>
          <p:cNvPr id="16388" name="副标题 16387"/>
          <p:cNvSpPr>
            <a:spLocks noGrp="1"/>
          </p:cNvSpPr>
          <p:nvPr>
            <p:ph type="subTitle" idx="1"/>
          </p:nvPr>
        </p:nvSpPr>
        <p:spPr>
          <a:xfrm>
            <a:off x="12700" y="222885"/>
            <a:ext cx="4461510" cy="837565"/>
          </a:xfrm>
          <a:prstGeom prst="roundRect">
            <a:avLst/>
          </a:prstGeom>
          <a:solidFill>
            <a:srgbClr val="0D5BFB"/>
          </a:solidFill>
        </p:spPr>
        <p:style>
          <a:lnRef idx="0">
            <a:schemeClr val="accent5"/>
          </a:lnRef>
          <a:fillRef idx="3">
            <a:schemeClr val="accent5"/>
          </a:fillRef>
          <a:effectRef idx="3">
            <a:schemeClr val="accent5"/>
          </a:effectRef>
          <a:fontRef idx="minor">
            <a:schemeClr val="lt1"/>
          </a:fontRef>
        </p:style>
        <p:txBody>
          <a:bodyPr anchor="ctr" anchorCtr="1">
            <a:noAutofit/>
          </a:bodyPr>
          <a:lstStyle/>
          <a:p>
            <a:pPr algn="l" defTabSz="914400">
              <a:buNone/>
            </a:pPr>
            <a:r>
              <a:rPr lang="zh-CN" altLang="en-US" sz="1500" b="1" kern="1200" baseline="0" dirty="0">
                <a:latin typeface="Arial Rounded MT Bold" panose="020F0704030504030204" pitchFamily="2" charset="0"/>
                <a:ea typeface="宋体" panose="02010600030101010101" pitchFamily="2" charset="-122"/>
              </a:rPr>
              <a:t>大学生体质健康测试的重要性以及评分标准解读</a:t>
            </a:r>
            <a:endParaRPr lang="zh-CN" altLang="en-US" sz="1500" b="1" kern="1200" baseline="0" dirty="0">
              <a:latin typeface="Arial Rounded MT Bold" panose="020F0704030504030204" pitchFamily="2" charset="0"/>
              <a:ea typeface="宋体" panose="02010600030101010101" pitchFamily="2" charset="-122"/>
            </a:endParaRPr>
          </a:p>
        </p:txBody>
      </p:sp>
      <p:pic>
        <p:nvPicPr>
          <p:cNvPr id="3075" name="Picture 5"/>
          <p:cNvPicPr>
            <a:picLocks noChangeAspect="1"/>
          </p:cNvPicPr>
          <p:nvPr/>
        </p:nvPicPr>
        <p:blipFill>
          <a:blip r:embed="rId6"/>
          <a:stretch>
            <a:fillRect/>
          </a:stretch>
        </p:blipFill>
        <p:spPr>
          <a:xfrm rot="1560000">
            <a:off x="7689850" y="38735"/>
            <a:ext cx="825500" cy="1206500"/>
          </a:xfrm>
          <a:prstGeom prst="rect">
            <a:avLst/>
          </a:prstGeom>
          <a:noFill/>
          <a:ln w="9525">
            <a:noFill/>
          </a:ln>
        </p:spPr>
      </p:pic>
    </p:spTree>
  </p:cSld>
  <p:clrMapOvr>
    <a:masterClrMapping/>
  </p:clrMapOvr>
  <p:transition spd="med">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Text Box 2"/>
          <p:cNvSpPr txBox="1"/>
          <p:nvPr/>
        </p:nvSpPr>
        <p:spPr>
          <a:xfrm>
            <a:off x="611188" y="333375"/>
            <a:ext cx="6985000" cy="1887538"/>
          </a:xfrm>
          <a:prstGeom prst="rect">
            <a:avLst/>
          </a:prstGeom>
          <a:noFill/>
          <a:ln w="9525">
            <a:noFill/>
          </a:ln>
        </p:spPr>
        <p:txBody>
          <a:bodyPr anchor="t">
            <a:spAutoFit/>
          </a:bodyPr>
          <a:p>
            <a:pPr algn="just">
              <a:lnSpc>
                <a:spcPct val="140000"/>
              </a:lnSpc>
              <a:buClr>
                <a:srgbClr val="FF0066"/>
              </a:buClr>
              <a:buFont typeface="Wingdings" panose="05000000000000000000" pitchFamily="2" charset="2"/>
              <a:buChar char="v"/>
            </a:pPr>
            <a:r>
              <a:rPr lang="en-US" altLang="zh-CN" sz="2800" b="1" dirty="0">
                <a:solidFill>
                  <a:srgbClr val="0000FF"/>
                </a:solidFill>
                <a:latin typeface="黑体" panose="02010609060101010101" pitchFamily="1" charset="-122"/>
                <a:ea typeface="黑体" panose="02010609060101010101" pitchFamily="1" charset="-122"/>
              </a:rPr>
              <a:t>  </a:t>
            </a:r>
            <a:r>
              <a:rPr lang="zh-CN" altLang="en-US" sz="2800" b="1" dirty="0">
                <a:solidFill>
                  <a:srgbClr val="0000FF"/>
                </a:solidFill>
                <a:latin typeface="黑体" panose="02010609060101010101" pitchFamily="1" charset="-122"/>
                <a:ea typeface="黑体" panose="02010609060101010101" pitchFamily="1" charset="-122"/>
              </a:rPr>
              <a:t>测试前，应在平坦地面上画长</a:t>
            </a:r>
            <a:r>
              <a:rPr lang="en-US" altLang="zh-CN" sz="2800" b="1" dirty="0">
                <a:solidFill>
                  <a:srgbClr val="0000FF"/>
                </a:solidFill>
                <a:latin typeface="黑体" panose="02010609060101010101" pitchFamily="1" charset="-122"/>
                <a:ea typeface="黑体" panose="02010609060101010101" pitchFamily="1" charset="-122"/>
              </a:rPr>
              <a:t>50</a:t>
            </a:r>
            <a:r>
              <a:rPr lang="zh-CN" altLang="en-US" sz="2800" b="1" dirty="0">
                <a:solidFill>
                  <a:srgbClr val="0000FF"/>
                </a:solidFill>
                <a:latin typeface="黑体" panose="02010609060101010101" pitchFamily="1" charset="-122"/>
                <a:ea typeface="黑体" panose="02010609060101010101" pitchFamily="1" charset="-122"/>
              </a:rPr>
              <a:t>米、宽</a:t>
            </a:r>
            <a:r>
              <a:rPr lang="en-US" altLang="zh-CN" sz="2800" b="1" dirty="0">
                <a:solidFill>
                  <a:srgbClr val="0000FF"/>
                </a:solidFill>
                <a:latin typeface="黑体" panose="02010609060101010101" pitchFamily="1" charset="-122"/>
                <a:ea typeface="黑体" panose="02010609060101010101" pitchFamily="1" charset="-122"/>
              </a:rPr>
              <a:t>1.22</a:t>
            </a:r>
            <a:r>
              <a:rPr lang="zh-CN" altLang="en-US" sz="2800" b="1" dirty="0">
                <a:solidFill>
                  <a:srgbClr val="0000FF"/>
                </a:solidFill>
                <a:latin typeface="黑体" panose="02010609060101010101" pitchFamily="1" charset="-122"/>
                <a:ea typeface="黑体" panose="02010609060101010101" pitchFamily="1" charset="-122"/>
              </a:rPr>
              <a:t>米的直线跑道若干条，跑道线要清晰。设一端为起点线，另一端为终点线。</a:t>
            </a:r>
            <a:endParaRPr lang="zh-CN" altLang="en-US" sz="2800" b="1" dirty="0">
              <a:solidFill>
                <a:srgbClr val="0000FF"/>
              </a:solidFill>
              <a:latin typeface="黑体" panose="02010609060101010101" pitchFamily="1" charset="-122"/>
              <a:ea typeface="黑体" panose="02010609060101010101" pitchFamily="1" charset="-122"/>
            </a:endParaRPr>
          </a:p>
        </p:txBody>
      </p:sp>
      <p:sp>
        <p:nvSpPr>
          <p:cNvPr id="32770" name="Line 6"/>
          <p:cNvSpPr/>
          <p:nvPr/>
        </p:nvSpPr>
        <p:spPr>
          <a:xfrm>
            <a:off x="1797050" y="2398713"/>
            <a:ext cx="0" cy="3733800"/>
          </a:xfrm>
          <a:prstGeom prst="line">
            <a:avLst/>
          </a:prstGeom>
          <a:ln w="57150" cap="flat" cmpd="sng">
            <a:solidFill>
              <a:srgbClr val="FF0000"/>
            </a:solidFill>
            <a:prstDash val="solid"/>
            <a:round/>
            <a:headEnd type="none" w="med" len="med"/>
            <a:tailEnd type="none" w="med" len="med"/>
          </a:ln>
        </p:spPr>
      </p:sp>
      <p:sp>
        <p:nvSpPr>
          <p:cNvPr id="32771" name="Line 7"/>
          <p:cNvSpPr/>
          <p:nvPr/>
        </p:nvSpPr>
        <p:spPr>
          <a:xfrm>
            <a:off x="7812088" y="2414588"/>
            <a:ext cx="0" cy="3733800"/>
          </a:xfrm>
          <a:prstGeom prst="line">
            <a:avLst/>
          </a:prstGeom>
          <a:ln w="57150" cap="flat" cmpd="sng">
            <a:solidFill>
              <a:srgbClr val="FF0000"/>
            </a:solidFill>
            <a:prstDash val="solid"/>
            <a:round/>
            <a:headEnd type="none" w="med" len="med"/>
            <a:tailEnd type="none" w="med" len="med"/>
          </a:ln>
        </p:spPr>
      </p:sp>
      <p:sp>
        <p:nvSpPr>
          <p:cNvPr id="32772" name="Line 8"/>
          <p:cNvSpPr/>
          <p:nvPr/>
        </p:nvSpPr>
        <p:spPr>
          <a:xfrm>
            <a:off x="1797050" y="2932113"/>
            <a:ext cx="6019800" cy="0"/>
          </a:xfrm>
          <a:prstGeom prst="line">
            <a:avLst/>
          </a:prstGeom>
          <a:ln w="38100" cap="flat" cmpd="sng">
            <a:solidFill>
              <a:srgbClr val="008000"/>
            </a:solidFill>
            <a:prstDash val="solid"/>
            <a:round/>
            <a:headEnd type="none" w="med" len="med"/>
            <a:tailEnd type="none" w="med" len="med"/>
          </a:ln>
        </p:spPr>
      </p:sp>
      <p:sp>
        <p:nvSpPr>
          <p:cNvPr id="32773" name="Text Box 9"/>
          <p:cNvSpPr txBox="1"/>
          <p:nvPr/>
        </p:nvSpPr>
        <p:spPr>
          <a:xfrm>
            <a:off x="914400" y="3998913"/>
            <a:ext cx="488950" cy="1098550"/>
          </a:xfrm>
          <a:prstGeom prst="rect">
            <a:avLst/>
          </a:prstGeom>
          <a:noFill/>
          <a:ln w="9525">
            <a:noFill/>
          </a:ln>
        </p:spPr>
        <p:txBody>
          <a:bodyPr vert="eaVert" wrap="none" anchor="t">
            <a:spAutoFit/>
          </a:bodyPr>
          <a:p>
            <a:r>
              <a:rPr lang="zh-CN" altLang="en-US" sz="2000" b="1" dirty="0">
                <a:solidFill>
                  <a:srgbClr val="0000FF"/>
                </a:solidFill>
                <a:latin typeface="Times New Roman" panose="02020603050405020304" pitchFamily="18" charset="0"/>
                <a:ea typeface="黑体" panose="02010609060101010101" pitchFamily="1" charset="-122"/>
              </a:rPr>
              <a:t>起  点  线</a:t>
            </a:r>
            <a:endParaRPr lang="zh-CN" altLang="en-US" sz="2000" b="1" dirty="0">
              <a:solidFill>
                <a:srgbClr val="0000FF"/>
              </a:solidFill>
              <a:latin typeface="Times New Roman" panose="02020603050405020304" pitchFamily="18" charset="0"/>
              <a:ea typeface="黑体" panose="02010609060101010101" pitchFamily="1" charset="-122"/>
            </a:endParaRPr>
          </a:p>
        </p:txBody>
      </p:sp>
      <p:sp>
        <p:nvSpPr>
          <p:cNvPr id="32774" name="Text Box 10"/>
          <p:cNvSpPr txBox="1"/>
          <p:nvPr/>
        </p:nvSpPr>
        <p:spPr>
          <a:xfrm>
            <a:off x="7969250" y="3983038"/>
            <a:ext cx="488950" cy="1098550"/>
          </a:xfrm>
          <a:prstGeom prst="rect">
            <a:avLst/>
          </a:prstGeom>
          <a:noFill/>
          <a:ln w="9525">
            <a:noFill/>
          </a:ln>
        </p:spPr>
        <p:txBody>
          <a:bodyPr vert="eaVert" wrap="none" anchor="t">
            <a:spAutoFit/>
          </a:bodyPr>
          <a:p>
            <a:r>
              <a:rPr lang="zh-CN" altLang="en-US" sz="2000" b="1" dirty="0">
                <a:solidFill>
                  <a:srgbClr val="0000FF"/>
                </a:solidFill>
                <a:latin typeface="Times New Roman" panose="02020603050405020304" pitchFamily="18" charset="0"/>
                <a:ea typeface="黑体" panose="02010609060101010101" pitchFamily="1" charset="-122"/>
              </a:rPr>
              <a:t>终  点  线</a:t>
            </a:r>
            <a:endParaRPr lang="zh-CN" altLang="en-US" sz="2000" b="1" dirty="0">
              <a:solidFill>
                <a:srgbClr val="0000FF"/>
              </a:solidFill>
              <a:latin typeface="Times New Roman" panose="02020603050405020304" pitchFamily="18" charset="0"/>
              <a:ea typeface="黑体" panose="02010609060101010101" pitchFamily="1" charset="-122"/>
            </a:endParaRPr>
          </a:p>
        </p:txBody>
      </p:sp>
      <p:sp>
        <p:nvSpPr>
          <p:cNvPr id="32775" name="Line 11"/>
          <p:cNvSpPr/>
          <p:nvPr/>
        </p:nvSpPr>
        <p:spPr>
          <a:xfrm>
            <a:off x="2787650" y="3008313"/>
            <a:ext cx="0" cy="685800"/>
          </a:xfrm>
          <a:prstGeom prst="line">
            <a:avLst/>
          </a:prstGeom>
          <a:ln w="9525" cap="flat" cmpd="sng">
            <a:solidFill>
              <a:schemeClr val="tx1"/>
            </a:solidFill>
            <a:prstDash val="solid"/>
            <a:round/>
            <a:headEnd type="triangle" w="med" len="med"/>
            <a:tailEnd type="triangle" w="med" len="med"/>
          </a:ln>
        </p:spPr>
      </p:sp>
      <p:sp>
        <p:nvSpPr>
          <p:cNvPr id="32776" name="Line 12"/>
          <p:cNvSpPr/>
          <p:nvPr/>
        </p:nvSpPr>
        <p:spPr>
          <a:xfrm>
            <a:off x="1797050" y="3770313"/>
            <a:ext cx="5943600" cy="0"/>
          </a:xfrm>
          <a:prstGeom prst="line">
            <a:avLst/>
          </a:prstGeom>
          <a:ln w="38100" cap="flat" cmpd="sng">
            <a:solidFill>
              <a:srgbClr val="008000"/>
            </a:solidFill>
            <a:prstDash val="solid"/>
            <a:round/>
            <a:headEnd type="none" w="med" len="med"/>
            <a:tailEnd type="none" w="med" len="med"/>
          </a:ln>
        </p:spPr>
      </p:sp>
      <p:sp>
        <p:nvSpPr>
          <p:cNvPr id="32777" name="Line 13"/>
          <p:cNvSpPr/>
          <p:nvPr/>
        </p:nvSpPr>
        <p:spPr>
          <a:xfrm>
            <a:off x="1797050" y="4608513"/>
            <a:ext cx="6019800" cy="0"/>
          </a:xfrm>
          <a:prstGeom prst="line">
            <a:avLst/>
          </a:prstGeom>
          <a:ln w="38100" cap="flat" cmpd="sng">
            <a:solidFill>
              <a:srgbClr val="008000"/>
            </a:solidFill>
            <a:prstDash val="solid"/>
            <a:round/>
            <a:headEnd type="none" w="med" len="med"/>
            <a:tailEnd type="none" w="med" len="med"/>
          </a:ln>
        </p:spPr>
      </p:sp>
      <p:sp>
        <p:nvSpPr>
          <p:cNvPr id="32778" name="Line 14"/>
          <p:cNvSpPr/>
          <p:nvPr/>
        </p:nvSpPr>
        <p:spPr>
          <a:xfrm>
            <a:off x="1797050" y="5446713"/>
            <a:ext cx="5943600" cy="0"/>
          </a:xfrm>
          <a:prstGeom prst="line">
            <a:avLst/>
          </a:prstGeom>
          <a:ln w="38100" cap="flat" cmpd="sng">
            <a:solidFill>
              <a:srgbClr val="008000"/>
            </a:solidFill>
            <a:prstDash val="solid"/>
            <a:round/>
            <a:headEnd type="none" w="med" len="med"/>
            <a:tailEnd type="none" w="med" len="med"/>
          </a:ln>
        </p:spPr>
      </p:sp>
      <p:sp>
        <p:nvSpPr>
          <p:cNvPr id="32779" name="Line 15"/>
          <p:cNvSpPr/>
          <p:nvPr/>
        </p:nvSpPr>
        <p:spPr>
          <a:xfrm>
            <a:off x="5378450" y="3846513"/>
            <a:ext cx="0" cy="685800"/>
          </a:xfrm>
          <a:prstGeom prst="line">
            <a:avLst/>
          </a:prstGeom>
          <a:ln w="9525" cap="flat" cmpd="sng">
            <a:solidFill>
              <a:schemeClr val="tx1"/>
            </a:solidFill>
            <a:prstDash val="solid"/>
            <a:round/>
            <a:headEnd type="triangle" w="med" len="med"/>
            <a:tailEnd type="triangle" w="med" len="med"/>
          </a:ln>
        </p:spPr>
      </p:sp>
      <p:sp>
        <p:nvSpPr>
          <p:cNvPr id="32780" name="Text Box 16"/>
          <p:cNvSpPr txBox="1"/>
          <p:nvPr/>
        </p:nvSpPr>
        <p:spPr>
          <a:xfrm>
            <a:off x="2940050" y="3116263"/>
            <a:ext cx="954088" cy="396875"/>
          </a:xfrm>
          <a:prstGeom prst="rect">
            <a:avLst/>
          </a:prstGeom>
          <a:noFill/>
          <a:ln w="9525">
            <a:noFill/>
          </a:ln>
        </p:spPr>
        <p:txBody>
          <a:bodyPr wrap="none" anchor="t">
            <a:spAutoFit/>
          </a:bodyPr>
          <a:p>
            <a:r>
              <a:rPr lang="en-US" altLang="zh-CN" sz="2000" b="1" dirty="0">
                <a:solidFill>
                  <a:srgbClr val="CC3300"/>
                </a:solidFill>
                <a:latin typeface="黑体" panose="02010609060101010101" pitchFamily="1" charset="-122"/>
                <a:ea typeface="黑体" panose="02010609060101010101" pitchFamily="1" charset="-122"/>
              </a:rPr>
              <a:t>1.22</a:t>
            </a:r>
            <a:r>
              <a:rPr lang="zh-CN" altLang="en-US" sz="2000" b="1" dirty="0">
                <a:solidFill>
                  <a:srgbClr val="CC3300"/>
                </a:solidFill>
                <a:latin typeface="黑体" panose="02010609060101010101" pitchFamily="1" charset="-122"/>
                <a:ea typeface="黑体" panose="02010609060101010101" pitchFamily="1" charset="-122"/>
              </a:rPr>
              <a:t>米</a:t>
            </a:r>
            <a:endParaRPr lang="zh-CN" altLang="en-US" sz="2000" b="1" dirty="0">
              <a:solidFill>
                <a:srgbClr val="CC3300"/>
              </a:solidFill>
              <a:latin typeface="黑体" panose="02010609060101010101" pitchFamily="1" charset="-122"/>
              <a:ea typeface="黑体" panose="02010609060101010101" pitchFamily="1" charset="-122"/>
            </a:endParaRPr>
          </a:p>
        </p:txBody>
      </p:sp>
      <p:sp>
        <p:nvSpPr>
          <p:cNvPr id="32781" name="Text Box 17"/>
          <p:cNvSpPr txBox="1"/>
          <p:nvPr/>
        </p:nvSpPr>
        <p:spPr>
          <a:xfrm>
            <a:off x="5683250" y="3998913"/>
            <a:ext cx="954088" cy="396875"/>
          </a:xfrm>
          <a:prstGeom prst="rect">
            <a:avLst/>
          </a:prstGeom>
          <a:noFill/>
          <a:ln w="9525">
            <a:noFill/>
          </a:ln>
        </p:spPr>
        <p:txBody>
          <a:bodyPr wrap="none" anchor="t">
            <a:spAutoFit/>
          </a:bodyPr>
          <a:p>
            <a:r>
              <a:rPr lang="en-US" altLang="zh-CN" sz="2000" b="1" dirty="0">
                <a:solidFill>
                  <a:srgbClr val="CC3300"/>
                </a:solidFill>
                <a:latin typeface="黑体" panose="02010609060101010101" pitchFamily="1" charset="-122"/>
                <a:ea typeface="黑体" panose="02010609060101010101" pitchFamily="1" charset="-122"/>
              </a:rPr>
              <a:t>1.22</a:t>
            </a:r>
            <a:r>
              <a:rPr lang="zh-CN" altLang="en-US" sz="2000" b="1" dirty="0">
                <a:solidFill>
                  <a:srgbClr val="CC3300"/>
                </a:solidFill>
                <a:latin typeface="黑体" panose="02010609060101010101" pitchFamily="1" charset="-122"/>
                <a:ea typeface="黑体" panose="02010609060101010101" pitchFamily="1" charset="-122"/>
              </a:rPr>
              <a:t>米</a:t>
            </a:r>
            <a:endParaRPr lang="zh-CN" altLang="en-US" sz="2000" b="1" dirty="0">
              <a:solidFill>
                <a:srgbClr val="CC3300"/>
              </a:solidFill>
              <a:latin typeface="黑体" panose="02010609060101010101" pitchFamily="1" charset="-122"/>
              <a:ea typeface="黑体" panose="02010609060101010101" pitchFamily="1" charset="-122"/>
            </a:endParaRPr>
          </a:p>
        </p:txBody>
      </p:sp>
      <p:sp>
        <p:nvSpPr>
          <p:cNvPr id="32782" name="Line 18"/>
          <p:cNvSpPr/>
          <p:nvPr/>
        </p:nvSpPr>
        <p:spPr>
          <a:xfrm>
            <a:off x="1797050" y="6208713"/>
            <a:ext cx="0" cy="533400"/>
          </a:xfrm>
          <a:prstGeom prst="line">
            <a:avLst/>
          </a:prstGeom>
          <a:ln w="9525" cap="flat" cmpd="sng">
            <a:solidFill>
              <a:schemeClr val="tx1"/>
            </a:solidFill>
            <a:prstDash val="solid"/>
            <a:round/>
            <a:headEnd type="none" w="med" len="med"/>
            <a:tailEnd type="none" w="med" len="med"/>
          </a:ln>
        </p:spPr>
      </p:sp>
      <p:sp>
        <p:nvSpPr>
          <p:cNvPr id="32783" name="Line 19"/>
          <p:cNvSpPr/>
          <p:nvPr/>
        </p:nvSpPr>
        <p:spPr>
          <a:xfrm>
            <a:off x="1873250" y="6513513"/>
            <a:ext cx="5867400" cy="0"/>
          </a:xfrm>
          <a:prstGeom prst="line">
            <a:avLst/>
          </a:prstGeom>
          <a:ln w="9525" cap="flat" cmpd="sng">
            <a:solidFill>
              <a:schemeClr val="tx1"/>
            </a:solidFill>
            <a:prstDash val="solid"/>
            <a:round/>
            <a:headEnd type="triangle" w="med" len="med"/>
            <a:tailEnd type="triangle" w="med" len="med"/>
          </a:ln>
        </p:spPr>
      </p:sp>
      <p:sp>
        <p:nvSpPr>
          <p:cNvPr id="32784" name="Line 20"/>
          <p:cNvSpPr/>
          <p:nvPr/>
        </p:nvSpPr>
        <p:spPr>
          <a:xfrm>
            <a:off x="7816850" y="6208713"/>
            <a:ext cx="0" cy="533400"/>
          </a:xfrm>
          <a:prstGeom prst="line">
            <a:avLst/>
          </a:prstGeom>
          <a:ln w="9525" cap="flat" cmpd="sng">
            <a:solidFill>
              <a:schemeClr val="tx1"/>
            </a:solidFill>
            <a:prstDash val="solid"/>
            <a:round/>
            <a:headEnd type="none" w="med" len="med"/>
            <a:tailEnd type="none" w="med" len="med"/>
          </a:ln>
        </p:spPr>
      </p:sp>
      <p:sp>
        <p:nvSpPr>
          <p:cNvPr id="32785" name="Text Box 21"/>
          <p:cNvSpPr txBox="1"/>
          <p:nvPr/>
        </p:nvSpPr>
        <p:spPr>
          <a:xfrm>
            <a:off x="4048125" y="6056313"/>
            <a:ext cx="696913" cy="396875"/>
          </a:xfrm>
          <a:prstGeom prst="rect">
            <a:avLst/>
          </a:prstGeom>
          <a:noFill/>
          <a:ln w="9525">
            <a:noFill/>
          </a:ln>
        </p:spPr>
        <p:txBody>
          <a:bodyPr wrap="none" anchor="t">
            <a:spAutoFit/>
          </a:bodyPr>
          <a:p>
            <a:r>
              <a:rPr lang="en-US" altLang="zh-CN" sz="2000" b="1" dirty="0">
                <a:solidFill>
                  <a:srgbClr val="CC3300"/>
                </a:solidFill>
                <a:latin typeface="黑体" panose="02010609060101010101" pitchFamily="1" charset="-122"/>
                <a:ea typeface="黑体" panose="02010609060101010101" pitchFamily="1" charset="-122"/>
              </a:rPr>
              <a:t>50</a:t>
            </a:r>
            <a:r>
              <a:rPr lang="zh-CN" altLang="en-US" sz="2000" b="1" dirty="0">
                <a:solidFill>
                  <a:srgbClr val="CC3300"/>
                </a:solidFill>
                <a:latin typeface="黑体" panose="02010609060101010101" pitchFamily="1" charset="-122"/>
                <a:ea typeface="黑体" panose="02010609060101010101" pitchFamily="1" charset="-122"/>
              </a:rPr>
              <a:t>米</a:t>
            </a:r>
            <a:endParaRPr lang="zh-CN" altLang="en-US" sz="2000" b="1" dirty="0">
              <a:solidFill>
                <a:srgbClr val="CC3300"/>
              </a:solidFill>
              <a:latin typeface="黑体" panose="02010609060101010101" pitchFamily="1" charset="-122"/>
              <a:ea typeface="黑体" panose="02010609060101010101" pitchFamily="1" charset="-122"/>
            </a:endParaRPr>
          </a:p>
        </p:txBody>
      </p:sp>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Text Box 4"/>
          <p:cNvSpPr txBox="1"/>
          <p:nvPr/>
        </p:nvSpPr>
        <p:spPr>
          <a:xfrm>
            <a:off x="250825" y="260350"/>
            <a:ext cx="7489825" cy="1887538"/>
          </a:xfrm>
          <a:prstGeom prst="rect">
            <a:avLst/>
          </a:prstGeom>
          <a:noFill/>
          <a:ln w="9525">
            <a:noFill/>
          </a:ln>
        </p:spPr>
        <p:txBody>
          <a:bodyPr anchor="t">
            <a:spAutoFit/>
          </a:bodyPr>
          <a:p>
            <a:pPr algn="just">
              <a:lnSpc>
                <a:spcPct val="140000"/>
              </a:lnSpc>
              <a:buClr>
                <a:srgbClr val="FF0066"/>
              </a:buClr>
              <a:buFont typeface="Wingdings" panose="05000000000000000000" pitchFamily="2" charset="2"/>
              <a:buChar char="v"/>
            </a:pPr>
            <a:r>
              <a:rPr lang="en-US" altLang="zh-CN" sz="2800" b="1" dirty="0">
                <a:solidFill>
                  <a:srgbClr val="0000FF"/>
                </a:solidFill>
                <a:latin typeface="黑体" panose="02010609060101010101" pitchFamily="1" charset="-122"/>
                <a:ea typeface="黑体" panose="02010609060101010101" pitchFamily="1" charset="-122"/>
              </a:rPr>
              <a:t> </a:t>
            </a:r>
            <a:r>
              <a:rPr lang="zh-CN" altLang="en-US" sz="2800" b="1" dirty="0">
                <a:solidFill>
                  <a:srgbClr val="0000FF"/>
                </a:solidFill>
                <a:latin typeface="黑体" panose="02010609060101010101" pitchFamily="1" charset="-122"/>
                <a:ea typeface="黑体" panose="02010609060101010101" pitchFamily="1" charset="-122"/>
              </a:rPr>
              <a:t>受试者至少</a:t>
            </a:r>
            <a:r>
              <a:rPr lang="en-US" altLang="zh-CN" sz="2800" b="1" dirty="0">
                <a:solidFill>
                  <a:srgbClr val="0000FF"/>
                </a:solidFill>
                <a:latin typeface="黑体" panose="02010609060101010101" pitchFamily="1" charset="-122"/>
                <a:ea typeface="黑体" panose="02010609060101010101" pitchFamily="1" charset="-122"/>
              </a:rPr>
              <a:t>2</a:t>
            </a:r>
            <a:r>
              <a:rPr lang="zh-CN" altLang="en-US" sz="2800" b="1" dirty="0">
                <a:solidFill>
                  <a:srgbClr val="0000FF"/>
                </a:solidFill>
                <a:latin typeface="黑体" panose="02010609060101010101" pitchFamily="1" charset="-122"/>
                <a:ea typeface="黑体" panose="02010609060101010101" pitchFamily="1" charset="-122"/>
              </a:rPr>
              <a:t>人一组，采用站立式起跑；</a:t>
            </a:r>
            <a:endParaRPr lang="zh-CN" altLang="en-US" sz="2800" b="1" dirty="0">
              <a:solidFill>
                <a:srgbClr val="0000FF"/>
              </a:solidFill>
              <a:latin typeface="黑体" panose="02010609060101010101" pitchFamily="1" charset="-122"/>
              <a:ea typeface="黑体" panose="02010609060101010101" pitchFamily="1" charset="-122"/>
            </a:endParaRPr>
          </a:p>
          <a:p>
            <a:pPr algn="just">
              <a:lnSpc>
                <a:spcPct val="140000"/>
              </a:lnSpc>
              <a:buClr>
                <a:srgbClr val="FF0066"/>
              </a:buClr>
              <a:buFont typeface="Wingdings" panose="05000000000000000000" pitchFamily="2" charset="2"/>
              <a:buChar char="v"/>
            </a:pPr>
            <a:r>
              <a:rPr lang="zh-CN" altLang="en-US" sz="2800" b="1" dirty="0">
                <a:solidFill>
                  <a:srgbClr val="0000FF"/>
                </a:solidFill>
                <a:latin typeface="黑体" panose="02010609060101010101" pitchFamily="1" charset="-122"/>
                <a:ea typeface="黑体" panose="02010609060101010101" pitchFamily="1" charset="-122"/>
              </a:rPr>
              <a:t> 当听到起跑信号后，立即起跑，全力跑向终点线。</a:t>
            </a:r>
            <a:endParaRPr lang="zh-CN" altLang="en-US" sz="2800" b="1" dirty="0">
              <a:solidFill>
                <a:srgbClr val="0000FF"/>
              </a:solidFill>
              <a:latin typeface="黑体" panose="02010609060101010101" pitchFamily="1" charset="-122"/>
              <a:ea typeface="黑体" panose="02010609060101010101" pitchFamily="1" charset="-122"/>
            </a:endParaRPr>
          </a:p>
        </p:txBody>
      </p:sp>
      <p:sp>
        <p:nvSpPr>
          <p:cNvPr id="33794" name="Text Box 5"/>
          <p:cNvSpPr txBox="1"/>
          <p:nvPr/>
        </p:nvSpPr>
        <p:spPr>
          <a:xfrm>
            <a:off x="5089525" y="4581525"/>
            <a:ext cx="4054475" cy="2041525"/>
          </a:xfrm>
          <a:prstGeom prst="rect">
            <a:avLst/>
          </a:prstGeom>
          <a:noFill/>
          <a:ln w="9525">
            <a:noFill/>
          </a:ln>
        </p:spPr>
        <p:txBody>
          <a:bodyPr anchor="t">
            <a:spAutoFit/>
          </a:bodyPr>
          <a:p>
            <a:pPr algn="just"/>
            <a:r>
              <a:rPr lang="zh-CN" altLang="en-US" sz="3200" b="1" dirty="0">
                <a:solidFill>
                  <a:srgbClr val="0000FF"/>
                </a:solidFill>
                <a:latin typeface="黑体" panose="02010609060101010101" pitchFamily="1" charset="-122"/>
                <a:ea typeface="黑体" panose="02010609060101010101" pitchFamily="1" charset="-122"/>
              </a:rPr>
              <a:t>发令员：</a:t>
            </a:r>
            <a:r>
              <a:rPr lang="zh-CN" altLang="en-US" sz="3200" b="1" dirty="0">
                <a:solidFill>
                  <a:srgbClr val="CC3300"/>
                </a:solidFill>
                <a:latin typeface="黑体" panose="02010609060101010101" pitchFamily="1" charset="-122"/>
                <a:ea typeface="黑体" panose="02010609060101010101" pitchFamily="1" charset="-122"/>
              </a:rPr>
              <a:t>站在起点线的侧面，在发出起跑信号的同时，挥动发令旗。 </a:t>
            </a:r>
            <a:endParaRPr lang="zh-CN" altLang="en-US" sz="3200" b="1" dirty="0">
              <a:solidFill>
                <a:srgbClr val="CC3300"/>
              </a:solidFill>
              <a:latin typeface="黑体" panose="02010609060101010101" pitchFamily="1" charset="-122"/>
              <a:ea typeface="黑体" panose="02010609060101010101" pitchFamily="1" charset="-122"/>
            </a:endParaRPr>
          </a:p>
        </p:txBody>
      </p:sp>
      <p:pic>
        <p:nvPicPr>
          <p:cNvPr id="33795" name="Picture 6" descr="1"/>
          <p:cNvPicPr>
            <a:picLocks noChangeAspect="1"/>
          </p:cNvPicPr>
          <p:nvPr/>
        </p:nvPicPr>
        <p:blipFill>
          <a:blip r:embed="rId1"/>
          <a:srcRect l="250"/>
          <a:stretch>
            <a:fillRect/>
          </a:stretch>
        </p:blipFill>
        <p:spPr>
          <a:xfrm>
            <a:off x="3492500" y="2853055"/>
            <a:ext cx="5651500" cy="3902075"/>
          </a:xfrm>
          <a:prstGeom prst="rect">
            <a:avLst/>
          </a:prstGeom>
          <a:noFill/>
          <a:ln w="9525">
            <a:noFill/>
          </a:ln>
        </p:spPr>
      </p:pic>
      <p:sp>
        <p:nvSpPr>
          <p:cNvPr id="33796" name="Text Box 7"/>
          <p:cNvSpPr txBox="1"/>
          <p:nvPr/>
        </p:nvSpPr>
        <p:spPr>
          <a:xfrm>
            <a:off x="323850" y="2852738"/>
            <a:ext cx="2879725" cy="3084512"/>
          </a:xfrm>
          <a:prstGeom prst="rect">
            <a:avLst/>
          </a:prstGeom>
          <a:noFill/>
          <a:ln w="9525">
            <a:noFill/>
          </a:ln>
        </p:spPr>
        <p:txBody>
          <a:bodyPr anchor="t">
            <a:spAutoFit/>
          </a:bodyPr>
          <a:p>
            <a:pPr algn="just">
              <a:lnSpc>
                <a:spcPct val="140000"/>
              </a:lnSpc>
              <a:buClr>
                <a:srgbClr val="FF0066"/>
              </a:buClr>
              <a:buFont typeface="Wingdings" panose="05000000000000000000" pitchFamily="2" charset="2"/>
              <a:buChar char="v"/>
            </a:pPr>
            <a:r>
              <a:rPr lang="en-US" altLang="zh-CN" sz="2800" b="1" dirty="0">
                <a:solidFill>
                  <a:srgbClr val="0000FF"/>
                </a:solidFill>
                <a:latin typeface="黑体" panose="02010609060101010101" pitchFamily="1" charset="-122"/>
                <a:ea typeface="黑体" panose="02010609060101010101" pitchFamily="1" charset="-122"/>
              </a:rPr>
              <a:t> </a:t>
            </a:r>
            <a:r>
              <a:rPr lang="zh-CN" altLang="en-US" sz="2800" b="1" dirty="0">
                <a:solidFill>
                  <a:srgbClr val="FF0000"/>
                </a:solidFill>
                <a:latin typeface="黑体" panose="02010609060101010101" pitchFamily="1" charset="-122"/>
                <a:ea typeface="黑体" panose="02010609060101010101" pitchFamily="1" charset="-122"/>
              </a:rPr>
              <a:t>发令员</a:t>
            </a:r>
            <a:r>
              <a:rPr lang="zh-CN" altLang="en-US" sz="2800" b="1" dirty="0">
                <a:solidFill>
                  <a:srgbClr val="0000FF"/>
                </a:solidFill>
                <a:latin typeface="黑体" panose="02010609060101010101" pitchFamily="1" charset="-122"/>
                <a:ea typeface="黑体" panose="02010609060101010101" pitchFamily="1" charset="-122"/>
              </a:rPr>
              <a:t>站在起点线的侧面，在发出起跑信号的同时，挥动发令旗。 </a:t>
            </a:r>
            <a:endParaRPr lang="zh-CN" altLang="en-US" sz="2800" b="1" dirty="0">
              <a:solidFill>
                <a:srgbClr val="0000FF"/>
              </a:solidFill>
              <a:latin typeface="黑体" panose="02010609060101010101" pitchFamily="1" charset="-122"/>
              <a:ea typeface="黑体" panose="02010609060101010101" pitchFamily="1" charset="-122"/>
            </a:endParaRPr>
          </a:p>
        </p:txBody>
      </p:sp>
    </p:spTree>
  </p:cSld>
  <p:clrMapOvr>
    <a:masterClrMapping/>
  </p:clrMapOvr>
  <p:transition>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Text Box 2"/>
          <p:cNvSpPr txBox="1"/>
          <p:nvPr/>
        </p:nvSpPr>
        <p:spPr>
          <a:xfrm>
            <a:off x="801688" y="1876425"/>
            <a:ext cx="7126287" cy="3105150"/>
          </a:xfrm>
          <a:prstGeom prst="rect">
            <a:avLst/>
          </a:prstGeom>
          <a:noFill/>
          <a:ln w="9525">
            <a:noFill/>
          </a:ln>
        </p:spPr>
        <p:txBody>
          <a:bodyPr anchor="t">
            <a:spAutoFit/>
          </a:bodyPr>
          <a:p>
            <a:pPr algn="just">
              <a:lnSpc>
                <a:spcPct val="140000"/>
              </a:lnSpc>
              <a:buClr>
                <a:srgbClr val="FF0066"/>
              </a:buClr>
              <a:buFont typeface="Wingdings" panose="05000000000000000000" pitchFamily="2" charset="2"/>
              <a:buChar char="v"/>
            </a:pPr>
            <a:r>
              <a:rPr lang="en-US" altLang="zh-CN" sz="2800" b="1" dirty="0">
                <a:solidFill>
                  <a:srgbClr val="0000FF"/>
                </a:solidFill>
                <a:latin typeface="黑体" panose="02010609060101010101" pitchFamily="1" charset="-122"/>
                <a:ea typeface="黑体" panose="02010609060101010101" pitchFamily="1" charset="-122"/>
              </a:rPr>
              <a:t> </a:t>
            </a:r>
            <a:r>
              <a:rPr lang="zh-CN" altLang="en-US" sz="2800" b="1" dirty="0">
                <a:solidFill>
                  <a:srgbClr val="0000FF"/>
                </a:solidFill>
                <a:latin typeface="黑体" panose="02010609060101010101" pitchFamily="1" charset="-122"/>
                <a:ea typeface="黑体" panose="02010609060101010101" pitchFamily="1" charset="-122"/>
              </a:rPr>
              <a:t>肺活量是指人在尽最大努力吸气后，再尽最大努力呼气所能呼出的气体量，是反映学生肺容积和通气功能的常用指标。它的大小与年龄、性别、身高、体重、胸围及体育锻炼程度有关。</a:t>
            </a:r>
            <a:endParaRPr lang="zh-CN" altLang="en-US" sz="2800" b="1" dirty="0">
              <a:solidFill>
                <a:srgbClr val="0000FF"/>
              </a:solidFill>
              <a:latin typeface="黑体" panose="02010609060101010101" pitchFamily="1" charset="-122"/>
              <a:ea typeface="黑体" panose="02010609060101010101" pitchFamily="1" charset="-122"/>
            </a:endParaRPr>
          </a:p>
        </p:txBody>
      </p:sp>
      <p:pic>
        <p:nvPicPr>
          <p:cNvPr id="19458" name="Picture 3" descr="IMG_2179_562x374"/>
          <p:cNvPicPr>
            <a:picLocks noChangeAspect="1"/>
          </p:cNvPicPr>
          <p:nvPr/>
        </p:nvPicPr>
        <p:blipFill>
          <a:blip r:embed="rId1"/>
          <a:stretch>
            <a:fillRect/>
          </a:stretch>
        </p:blipFill>
        <p:spPr>
          <a:xfrm>
            <a:off x="802005" y="4981575"/>
            <a:ext cx="4210050" cy="1785620"/>
          </a:xfrm>
          <a:prstGeom prst="rect">
            <a:avLst/>
          </a:prstGeom>
          <a:noFill/>
          <a:ln w="9525">
            <a:noFill/>
          </a:ln>
        </p:spPr>
      </p:pic>
      <p:pic>
        <p:nvPicPr>
          <p:cNvPr id="19459" name="Picture 4" descr="IMG_2209_374x562"/>
          <p:cNvPicPr>
            <a:picLocks noChangeAspect="1"/>
          </p:cNvPicPr>
          <p:nvPr/>
        </p:nvPicPr>
        <p:blipFill>
          <a:blip r:embed="rId2"/>
          <a:stretch>
            <a:fillRect/>
          </a:stretch>
        </p:blipFill>
        <p:spPr>
          <a:xfrm>
            <a:off x="6462395" y="4629150"/>
            <a:ext cx="2051685" cy="2228850"/>
          </a:xfrm>
          <a:prstGeom prst="rect">
            <a:avLst/>
          </a:prstGeom>
          <a:noFill/>
          <a:ln w="9525">
            <a:noFill/>
          </a:ln>
        </p:spPr>
      </p:pic>
      <p:grpSp>
        <p:nvGrpSpPr>
          <p:cNvPr id="10" name="组合 9"/>
          <p:cNvGrpSpPr/>
          <p:nvPr/>
        </p:nvGrpSpPr>
        <p:grpSpPr>
          <a:xfrm>
            <a:off x="115570" y="156845"/>
            <a:ext cx="4895850" cy="708660"/>
            <a:chOff x="182" y="269"/>
            <a:chExt cx="7710" cy="1116"/>
          </a:xfrm>
        </p:grpSpPr>
        <p:sp>
          <p:nvSpPr>
            <p:cNvPr id="2" name="圆角矩形 1"/>
            <p:cNvSpPr/>
            <p:nvPr/>
          </p:nvSpPr>
          <p:spPr>
            <a:xfrm>
              <a:off x="182" y="269"/>
              <a:ext cx="7711" cy="111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78" y="269"/>
              <a:ext cx="7119" cy="919"/>
            </a:xfrm>
            <a:prstGeom prst="rect">
              <a:avLst/>
            </a:prstGeom>
            <a:noFill/>
          </p:spPr>
          <p:txBody>
            <a:bodyPr wrap="square" rtlCol="0">
              <a:spAutoFit/>
            </a:bodyPr>
            <a:p>
              <a:r>
                <a:rPr lang="zh-CN" altLang="en-US" sz="3200"/>
                <a:t>大学生体质测试的内容</a:t>
              </a:r>
              <a:endParaRPr lang="zh-CN" altLang="en-US" sz="3200"/>
            </a:p>
          </p:txBody>
        </p:sp>
      </p:grpSp>
      <p:sp>
        <p:nvSpPr>
          <p:cNvPr id="11" name="文本框 10"/>
          <p:cNvSpPr txBox="1"/>
          <p:nvPr/>
        </p:nvSpPr>
        <p:spPr>
          <a:xfrm>
            <a:off x="2926080" y="1073785"/>
            <a:ext cx="2479040" cy="583565"/>
          </a:xfrm>
          <a:prstGeom prst="rect">
            <a:avLst/>
          </a:prstGeom>
          <a:noFill/>
        </p:spPr>
        <p:txBody>
          <a:bodyPr wrap="square" rtlCol="0">
            <a:spAutoFit/>
          </a:bodyPr>
          <a:p>
            <a:r>
              <a:rPr lang="en-US" altLang="zh-CN" sz="3200" b="1"/>
              <a:t>  </a:t>
            </a:r>
            <a:r>
              <a:rPr lang="zh-CN" altLang="en-US" sz="3200" b="1" dirty="0">
                <a:solidFill>
                  <a:srgbClr val="0000FF"/>
                </a:solidFill>
                <a:latin typeface="黑体" panose="02010609060101010101" pitchFamily="1" charset="-122"/>
                <a:ea typeface="黑体" panose="02010609060101010101" pitchFamily="1" charset="-122"/>
                <a:sym typeface="+mn-ea"/>
              </a:rPr>
              <a:t>肺活量</a:t>
            </a:r>
            <a:endParaRPr lang="zh-CN" altLang="en-US" sz="3200" b="1">
              <a:solidFill>
                <a:schemeClr val="tx2">
                  <a:lumMod val="60000"/>
                  <a:lumOff val="40000"/>
                </a:schemeClr>
              </a:solidFill>
            </a:endParaRPr>
          </a:p>
        </p:txBody>
      </p:sp>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 Box 2"/>
          <p:cNvSpPr txBox="1"/>
          <p:nvPr/>
        </p:nvSpPr>
        <p:spPr>
          <a:xfrm>
            <a:off x="250825" y="765175"/>
            <a:ext cx="3097213" cy="4281488"/>
          </a:xfrm>
          <a:prstGeom prst="rect">
            <a:avLst/>
          </a:prstGeom>
          <a:noFill/>
          <a:ln w="9525">
            <a:noFill/>
          </a:ln>
        </p:spPr>
        <p:txBody>
          <a:bodyPr anchor="t">
            <a:spAutoFit/>
          </a:bodyPr>
          <a:p>
            <a:pPr algn="just">
              <a:lnSpc>
                <a:spcPct val="140000"/>
              </a:lnSpc>
              <a:buClr>
                <a:srgbClr val="FF0066"/>
              </a:buClr>
              <a:buFont typeface="Wingdings" panose="05000000000000000000" pitchFamily="2" charset="2"/>
              <a:buChar char="v"/>
            </a:pPr>
            <a:r>
              <a:rPr lang="en-US" altLang="zh-CN" sz="2800" b="1" dirty="0">
                <a:solidFill>
                  <a:srgbClr val="0000FF"/>
                </a:solidFill>
                <a:latin typeface="黑体" panose="02010609060101010101" pitchFamily="1" charset="-122"/>
                <a:ea typeface="黑体" panose="02010609060101010101" pitchFamily="1" charset="-122"/>
              </a:rPr>
              <a:t> </a:t>
            </a:r>
            <a:r>
              <a:rPr lang="zh-CN" altLang="en-US" sz="2800" b="1" dirty="0">
                <a:solidFill>
                  <a:srgbClr val="0000FF"/>
                </a:solidFill>
                <a:latin typeface="黑体" panose="02010609060101010101" pitchFamily="1" charset="-122"/>
                <a:ea typeface="黑体" panose="02010609060101010101" pitchFamily="1" charset="-122"/>
              </a:rPr>
              <a:t>测试前，测试人员首先要将口嘴装在文式管的进气口上，交给受试者；向受试者讲解测试要领，嘱其不必紧张。</a:t>
            </a:r>
            <a:endParaRPr lang="zh-CN" altLang="en-US" sz="2800" b="1" dirty="0">
              <a:solidFill>
                <a:srgbClr val="0000FF"/>
              </a:solidFill>
              <a:latin typeface="黑体" panose="02010609060101010101" pitchFamily="1" charset="-122"/>
              <a:ea typeface="黑体" panose="02010609060101010101" pitchFamily="1" charset="-122"/>
            </a:endParaRPr>
          </a:p>
        </p:txBody>
      </p:sp>
      <p:pic>
        <p:nvPicPr>
          <p:cNvPr id="23554" name="Picture 3"/>
          <p:cNvPicPr>
            <a:picLocks noChangeAspect="1"/>
          </p:cNvPicPr>
          <p:nvPr/>
        </p:nvPicPr>
        <p:blipFill>
          <a:blip r:embed="rId1"/>
          <a:stretch>
            <a:fillRect/>
          </a:stretch>
        </p:blipFill>
        <p:spPr>
          <a:xfrm>
            <a:off x="3533775" y="0"/>
            <a:ext cx="5610225" cy="6858000"/>
          </a:xfrm>
          <a:prstGeom prst="rect">
            <a:avLst/>
          </a:prstGeom>
          <a:noFill/>
          <a:ln w="9525">
            <a:noFill/>
          </a:ln>
        </p:spPr>
      </p:pic>
      <p:sp>
        <p:nvSpPr>
          <p:cNvPr id="23555" name="Text Box 4"/>
          <p:cNvSpPr txBox="1"/>
          <p:nvPr/>
        </p:nvSpPr>
        <p:spPr>
          <a:xfrm>
            <a:off x="7223125" y="2432050"/>
            <a:ext cx="1255713" cy="519113"/>
          </a:xfrm>
          <a:prstGeom prst="rect">
            <a:avLst/>
          </a:prstGeom>
          <a:noFill/>
          <a:ln w="38100">
            <a:noFill/>
          </a:ln>
          <a:effectLst>
            <a:outerShdw dist="17961" dir="2699999" algn="ctr" rotWithShape="0">
              <a:schemeClr val="tx1"/>
            </a:outerShdw>
          </a:effectLst>
        </p:spPr>
        <p:txBody>
          <a:bodyPr wrap="none" anchor="t">
            <a:spAutoFit/>
          </a:bodyPr>
          <a:p>
            <a:r>
              <a:rPr lang="zh-CN" altLang="en-US" sz="2800" b="1" dirty="0">
                <a:solidFill>
                  <a:srgbClr val="FF0000"/>
                </a:solidFill>
                <a:latin typeface="Tahoma" panose="020B0604030504040204" pitchFamily="34" charset="0"/>
                <a:ea typeface="黑体" panose="02010609060101010101" pitchFamily="1" charset="-122"/>
              </a:rPr>
              <a:t>进气口</a:t>
            </a:r>
            <a:endParaRPr lang="zh-CN" altLang="en-US" sz="2800" b="1" dirty="0">
              <a:solidFill>
                <a:srgbClr val="FF0000"/>
              </a:solidFill>
              <a:latin typeface="Tahoma" panose="020B0604030504040204" pitchFamily="34" charset="0"/>
              <a:ea typeface="黑体" panose="02010609060101010101" pitchFamily="1" charset="-122"/>
            </a:endParaRPr>
          </a:p>
        </p:txBody>
      </p:sp>
      <p:sp>
        <p:nvSpPr>
          <p:cNvPr id="23556" name="Line 5"/>
          <p:cNvSpPr/>
          <p:nvPr/>
        </p:nvSpPr>
        <p:spPr>
          <a:xfrm flipH="1">
            <a:off x="6553200" y="2819400"/>
            <a:ext cx="685800" cy="76200"/>
          </a:xfrm>
          <a:prstGeom prst="line">
            <a:avLst/>
          </a:prstGeom>
          <a:ln w="9525" cap="flat" cmpd="sng">
            <a:solidFill>
              <a:srgbClr val="FF0000"/>
            </a:solidFill>
            <a:prstDash val="solid"/>
            <a:round/>
            <a:headEnd type="none" w="med" len="med"/>
            <a:tailEnd type="triangle" w="med" len="med"/>
          </a:ln>
        </p:spPr>
      </p:sp>
      <p:sp>
        <p:nvSpPr>
          <p:cNvPr id="23557" name="Text Box 6"/>
          <p:cNvSpPr txBox="1"/>
          <p:nvPr/>
        </p:nvSpPr>
        <p:spPr>
          <a:xfrm>
            <a:off x="6096000" y="5029200"/>
            <a:ext cx="1255713" cy="519113"/>
          </a:xfrm>
          <a:prstGeom prst="rect">
            <a:avLst/>
          </a:prstGeom>
          <a:noFill/>
          <a:ln w="38100">
            <a:noFill/>
          </a:ln>
          <a:effectLst>
            <a:outerShdw dist="17961" dir="2699999" algn="ctr" rotWithShape="0">
              <a:schemeClr val="tx1"/>
            </a:outerShdw>
          </a:effectLst>
        </p:spPr>
        <p:txBody>
          <a:bodyPr wrap="none" anchor="t">
            <a:spAutoFit/>
          </a:bodyPr>
          <a:p>
            <a:r>
              <a:rPr lang="zh-CN" altLang="en-US" sz="2800" b="1" dirty="0">
                <a:solidFill>
                  <a:srgbClr val="FF0000"/>
                </a:solidFill>
                <a:latin typeface="Tahoma" panose="020B0604030504040204" pitchFamily="34" charset="0"/>
                <a:ea typeface="黑体" panose="02010609060101010101" pitchFamily="1" charset="-122"/>
              </a:rPr>
              <a:t>出气口</a:t>
            </a:r>
            <a:endParaRPr lang="zh-CN" altLang="en-US" sz="2800" b="1" dirty="0">
              <a:solidFill>
                <a:srgbClr val="FF0000"/>
              </a:solidFill>
              <a:latin typeface="Tahoma" panose="020B0604030504040204" pitchFamily="34" charset="0"/>
              <a:ea typeface="黑体" panose="02010609060101010101" pitchFamily="1" charset="-122"/>
            </a:endParaRPr>
          </a:p>
        </p:txBody>
      </p:sp>
      <p:sp>
        <p:nvSpPr>
          <p:cNvPr id="23558" name="Line 7"/>
          <p:cNvSpPr/>
          <p:nvPr/>
        </p:nvSpPr>
        <p:spPr>
          <a:xfrm flipV="1">
            <a:off x="7391400" y="5105400"/>
            <a:ext cx="381000" cy="304800"/>
          </a:xfrm>
          <a:prstGeom prst="line">
            <a:avLst/>
          </a:prstGeom>
          <a:ln w="9525" cap="flat" cmpd="sng">
            <a:solidFill>
              <a:srgbClr val="FF0000"/>
            </a:solidFill>
            <a:prstDash val="solid"/>
            <a:round/>
            <a:headEnd type="none" w="med" len="med"/>
            <a:tailEnd type="triangle" w="med" len="med"/>
          </a:ln>
        </p:spPr>
      </p:sp>
      <p:sp>
        <p:nvSpPr>
          <p:cNvPr id="23559" name="Text Box 8"/>
          <p:cNvSpPr txBox="1"/>
          <p:nvPr/>
        </p:nvSpPr>
        <p:spPr>
          <a:xfrm>
            <a:off x="7164388" y="5562600"/>
            <a:ext cx="1763712" cy="519113"/>
          </a:xfrm>
          <a:prstGeom prst="rect">
            <a:avLst/>
          </a:prstGeom>
          <a:noFill/>
          <a:ln w="38100">
            <a:noFill/>
          </a:ln>
          <a:effectLst>
            <a:outerShdw dist="17961" dir="2699999" algn="ctr" rotWithShape="0">
              <a:schemeClr val="tx1"/>
            </a:outerShdw>
          </a:effectLst>
        </p:spPr>
        <p:txBody>
          <a:bodyPr anchor="t">
            <a:spAutoFit/>
          </a:bodyPr>
          <a:p>
            <a:r>
              <a:rPr lang="zh-CN" altLang="en-US" sz="2800" b="1" dirty="0">
                <a:solidFill>
                  <a:srgbClr val="FF0000"/>
                </a:solidFill>
                <a:latin typeface="Tahoma" panose="020B0604030504040204" pitchFamily="34" charset="0"/>
                <a:ea typeface="黑体" panose="02010609060101010101" pitchFamily="1" charset="-122"/>
              </a:rPr>
              <a:t>导压软管</a:t>
            </a:r>
            <a:endParaRPr lang="zh-CN" altLang="en-US" sz="2800" b="1" dirty="0">
              <a:solidFill>
                <a:srgbClr val="FF0000"/>
              </a:solidFill>
              <a:latin typeface="Tahoma" panose="020B0604030504040204" pitchFamily="34" charset="0"/>
              <a:ea typeface="黑体" panose="02010609060101010101" pitchFamily="1" charset="-122"/>
            </a:endParaRPr>
          </a:p>
        </p:txBody>
      </p:sp>
      <p:sp>
        <p:nvSpPr>
          <p:cNvPr id="23560" name="Line 9"/>
          <p:cNvSpPr/>
          <p:nvPr/>
        </p:nvSpPr>
        <p:spPr>
          <a:xfrm flipV="1">
            <a:off x="8686800" y="4495800"/>
            <a:ext cx="228600" cy="914400"/>
          </a:xfrm>
          <a:prstGeom prst="line">
            <a:avLst/>
          </a:prstGeom>
          <a:ln w="9525" cap="flat" cmpd="sng">
            <a:solidFill>
              <a:srgbClr val="FF0000"/>
            </a:solidFill>
            <a:prstDash val="solid"/>
            <a:round/>
            <a:headEnd type="none" w="med" len="med"/>
            <a:tailEnd type="triangle" w="med" len="med"/>
          </a:ln>
        </p:spPr>
      </p:sp>
      <p:sp>
        <p:nvSpPr>
          <p:cNvPr id="70666" name="Text Box 10"/>
          <p:cNvSpPr txBox="1">
            <a:spLocks noChangeArrowheads="1"/>
          </p:cNvSpPr>
          <p:nvPr/>
        </p:nvSpPr>
        <p:spPr bwMode="auto">
          <a:xfrm>
            <a:off x="7308850" y="3500438"/>
            <a:ext cx="1306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defRPr/>
            </a:pPr>
            <a:r>
              <a:rPr kumimoji="1" lang="zh-CN" altLang="en-US" sz="2000" b="1" kern="1200" cap="none" spc="0" normalizeH="0" baseline="0" noProof="0" smtClean="0">
                <a:solidFill>
                  <a:srgbClr val="009900"/>
                </a:solidFill>
                <a:effectLst>
                  <a:outerShdw blurRad="38100" dist="38100" dir="2700000" algn="tl">
                    <a:srgbClr val="C0C0C0"/>
                  </a:outerShdw>
                </a:effectLst>
                <a:latin typeface="Tahoma" panose="020B0604030504040204" pitchFamily="34" charset="0"/>
                <a:ea typeface="宋体" panose="02010600030101010101" pitchFamily="2" charset="-122"/>
                <a:cs typeface="+mn-cs"/>
                <a:sym typeface="+mn-ea"/>
              </a:rPr>
              <a:t>文式管</a:t>
            </a:r>
            <a:endParaRPr kumimoji="1" lang="zh-CN" altLang="en-US" sz="2000" b="1" kern="1200" cap="none" spc="0" normalizeH="0" baseline="0" noProof="0" smtClean="0">
              <a:solidFill>
                <a:srgbClr val="009900"/>
              </a:solidFill>
              <a:effectLst>
                <a:outerShdw blurRad="38100" dist="38100" dir="2700000" algn="tl">
                  <a:srgbClr val="C0C0C0"/>
                </a:outerShdw>
              </a:effectLst>
              <a:latin typeface="Tahoma" panose="020B0604030504040204" pitchFamily="34" charset="0"/>
              <a:ea typeface="宋体" panose="02010600030101010101" pitchFamily="2" charset="-122"/>
              <a:cs typeface="+mn-cs"/>
              <a:sym typeface="+mn-ea"/>
            </a:endParaRPr>
          </a:p>
        </p:txBody>
      </p:sp>
      <p:sp>
        <p:nvSpPr>
          <p:cNvPr id="70667" name="Text Box 11"/>
          <p:cNvSpPr txBox="1">
            <a:spLocks noChangeArrowheads="1"/>
          </p:cNvSpPr>
          <p:nvPr/>
        </p:nvSpPr>
        <p:spPr bwMode="auto">
          <a:xfrm>
            <a:off x="5546725" y="1673225"/>
            <a:ext cx="969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defRPr/>
            </a:pPr>
            <a:r>
              <a:rPr kumimoji="1" lang="zh-CN" altLang="en-US" sz="2000" b="1" kern="1200" cap="none" spc="0" normalizeH="0" baseline="0" noProof="0" smtClean="0">
                <a:solidFill>
                  <a:srgbClr val="009900"/>
                </a:solidFill>
                <a:effectLst>
                  <a:outerShdw blurRad="38100" dist="38100" dir="2700000" algn="tl">
                    <a:srgbClr val="C0C0C0"/>
                  </a:outerShdw>
                </a:effectLst>
                <a:latin typeface="Tahoma" panose="020B0604030504040204" pitchFamily="34" charset="0"/>
                <a:ea typeface="宋体" panose="02010600030101010101" pitchFamily="2" charset="-122"/>
                <a:cs typeface="+mn-cs"/>
                <a:sym typeface="+mn-ea"/>
              </a:rPr>
              <a:t>口嘴</a:t>
            </a:r>
            <a:endParaRPr kumimoji="1" lang="zh-CN" altLang="en-US" sz="2000" b="1" kern="1200" cap="none" spc="0" normalizeH="0" baseline="0" noProof="0" smtClean="0">
              <a:solidFill>
                <a:srgbClr val="009900"/>
              </a:solidFill>
              <a:effectLst>
                <a:outerShdw blurRad="38100" dist="38100" dir="2700000" algn="tl">
                  <a:srgbClr val="C0C0C0"/>
                </a:outerShdw>
              </a:effectLst>
              <a:latin typeface="Tahoma" panose="020B0604030504040204" pitchFamily="34" charset="0"/>
              <a:ea typeface="宋体" panose="02010600030101010101" pitchFamily="2" charset="-122"/>
              <a:cs typeface="+mn-cs"/>
              <a:sym typeface="+mn-ea"/>
            </a:endParaRPr>
          </a:p>
        </p:txBody>
      </p:sp>
    </p:spTree>
  </p:cSld>
  <p:clrMapOvr>
    <a:masterClrMapping/>
  </p:clrMapOvr>
  <p:transition>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ext Box 4"/>
          <p:cNvSpPr txBox="1"/>
          <p:nvPr/>
        </p:nvSpPr>
        <p:spPr>
          <a:xfrm>
            <a:off x="482600" y="795655"/>
            <a:ext cx="3745865" cy="3105150"/>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sz="2800" b="1" dirty="0">
                <a:solidFill>
                  <a:srgbClr val="0000FF"/>
                </a:solidFill>
                <a:latin typeface="黑体" panose="02010609060101010101" pitchFamily="1" charset="-122"/>
                <a:ea typeface="黑体" panose="02010609060101010101" pitchFamily="1" charset="-122"/>
              </a:rPr>
              <a:t>  </a:t>
            </a:r>
            <a:r>
              <a:rPr lang="zh-CN" altLang="en-US" sz="2800" b="1" dirty="0">
                <a:solidFill>
                  <a:srgbClr val="0000FF"/>
                </a:solidFill>
                <a:latin typeface="黑体" panose="02010609060101010101" pitchFamily="1" charset="-122"/>
                <a:ea typeface="黑体" panose="02010609060101010101" pitchFamily="1" charset="-122"/>
              </a:rPr>
              <a:t>将嘴对准口嘴缓慢地呼气，直到不能呼气为止。此时，显示屏上显示的数值即为肺活量值。 </a:t>
            </a:r>
            <a:endParaRPr lang="zh-CN" altLang="en-US" sz="2800" b="1" dirty="0">
              <a:solidFill>
                <a:srgbClr val="0000FF"/>
              </a:solidFill>
              <a:latin typeface="黑体" panose="02010609060101010101" pitchFamily="1" charset="-122"/>
              <a:ea typeface="黑体" panose="02010609060101010101" pitchFamily="1" charset="-122"/>
            </a:endParaRPr>
          </a:p>
        </p:txBody>
      </p:sp>
      <p:pic>
        <p:nvPicPr>
          <p:cNvPr id="25602" name="Picture 7" descr="IMG_2196_324x506"/>
          <p:cNvPicPr>
            <a:picLocks noChangeAspect="1"/>
          </p:cNvPicPr>
          <p:nvPr/>
        </p:nvPicPr>
        <p:blipFill>
          <a:blip r:embed="rId1"/>
          <a:stretch>
            <a:fillRect/>
          </a:stretch>
        </p:blipFill>
        <p:spPr>
          <a:xfrm>
            <a:off x="5380038" y="981075"/>
            <a:ext cx="3763962" cy="5876925"/>
          </a:xfrm>
          <a:prstGeom prst="rect">
            <a:avLst/>
          </a:prstGeom>
          <a:noFill/>
          <a:ln w="9525">
            <a:noFill/>
          </a:ln>
        </p:spPr>
      </p:pic>
      <p:sp>
        <p:nvSpPr>
          <p:cNvPr id="26625" name="Rectangle 2"/>
          <p:cNvSpPr/>
          <p:nvPr/>
        </p:nvSpPr>
        <p:spPr>
          <a:xfrm>
            <a:off x="198755" y="4265930"/>
            <a:ext cx="4709160" cy="2501900"/>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sz="2800" b="1" dirty="0">
                <a:solidFill>
                  <a:srgbClr val="0000FF"/>
                </a:solidFill>
                <a:latin typeface="黑体" panose="02010609060101010101" pitchFamily="1" charset="-122"/>
                <a:ea typeface="黑体" panose="02010609060101010101" pitchFamily="1" charset="-122"/>
              </a:rPr>
              <a:t> </a:t>
            </a:r>
            <a:r>
              <a:rPr lang="zh-CN" altLang="en-US" sz="2800" b="1" dirty="0">
                <a:solidFill>
                  <a:srgbClr val="0000FF"/>
                </a:solidFill>
                <a:latin typeface="黑体" panose="02010609060101010101" pitchFamily="1" charset="-122"/>
                <a:ea typeface="黑体" panose="02010609060101010101" pitchFamily="1" charset="-122"/>
              </a:rPr>
              <a:t>测试</a:t>
            </a:r>
            <a:r>
              <a:rPr lang="en-US" altLang="zh-CN" sz="2800" b="1" dirty="0">
                <a:solidFill>
                  <a:srgbClr val="0000FF"/>
                </a:solidFill>
                <a:latin typeface="黑体" panose="02010609060101010101" pitchFamily="1" charset="-122"/>
                <a:ea typeface="黑体" panose="02010609060101010101" pitchFamily="1" charset="-122"/>
              </a:rPr>
              <a:t>2</a:t>
            </a:r>
            <a:r>
              <a:rPr lang="zh-CN" altLang="en-US" sz="2800" b="1" dirty="0">
                <a:solidFill>
                  <a:srgbClr val="0000FF"/>
                </a:solidFill>
                <a:latin typeface="黑体" panose="02010609060101010101" pitchFamily="1" charset="-122"/>
                <a:ea typeface="黑体" panose="02010609060101010101" pitchFamily="1" charset="-122"/>
              </a:rPr>
              <a:t>次，测试人员记录最大值，以毫升为单位，不保留小数。</a:t>
            </a:r>
            <a:r>
              <a:rPr lang="en-US" altLang="zh-CN" sz="2800" b="1" dirty="0">
                <a:solidFill>
                  <a:srgbClr val="0000FF"/>
                </a:solidFill>
                <a:latin typeface="黑体" panose="02010609060101010101" pitchFamily="1" charset="-122"/>
                <a:ea typeface="黑体" panose="02010609060101010101" pitchFamily="1" charset="-122"/>
              </a:rPr>
              <a:t>2</a:t>
            </a:r>
            <a:r>
              <a:rPr lang="zh-CN" altLang="en-US" sz="2800" b="1" dirty="0">
                <a:solidFill>
                  <a:srgbClr val="0000FF"/>
                </a:solidFill>
                <a:latin typeface="黑体" panose="02010609060101010101" pitchFamily="1" charset="-122"/>
                <a:ea typeface="黑体" panose="02010609060101010101" pitchFamily="1" charset="-122"/>
              </a:rPr>
              <a:t>次测试间隔时间不超过</a:t>
            </a:r>
            <a:r>
              <a:rPr lang="en-US" altLang="zh-CN" sz="2800" b="1" dirty="0">
                <a:solidFill>
                  <a:srgbClr val="0000FF"/>
                </a:solidFill>
                <a:latin typeface="黑体" panose="02010609060101010101" pitchFamily="1" charset="-122"/>
                <a:ea typeface="黑体" panose="02010609060101010101" pitchFamily="1" charset="-122"/>
              </a:rPr>
              <a:t>15</a:t>
            </a:r>
            <a:r>
              <a:rPr lang="zh-CN" altLang="en-US" sz="2800" b="1" dirty="0">
                <a:solidFill>
                  <a:srgbClr val="0000FF"/>
                </a:solidFill>
                <a:latin typeface="黑体" panose="02010609060101010101" pitchFamily="1" charset="-122"/>
                <a:ea typeface="黑体" panose="02010609060101010101" pitchFamily="1" charset="-122"/>
              </a:rPr>
              <a:t>秒。 </a:t>
            </a:r>
            <a:endParaRPr lang="zh-CN" altLang="en-US" sz="2800" b="1" dirty="0">
              <a:solidFill>
                <a:srgbClr val="0000FF"/>
              </a:solidFill>
              <a:latin typeface="黑体" panose="02010609060101010101" pitchFamily="1" charset="-122"/>
              <a:ea typeface="黑体" panose="02010609060101010101" pitchFamily="1" charset="-122"/>
            </a:endParaRPr>
          </a:p>
        </p:txBody>
      </p:sp>
    </p:spTree>
  </p:cSld>
  <p:clrMapOvr>
    <a:masterClrMapping/>
  </p:clrMapOvr>
  <p:transition>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5" descr="IMG_2288_562x374"/>
          <p:cNvPicPr>
            <a:picLocks noChangeAspect="1"/>
          </p:cNvPicPr>
          <p:nvPr/>
        </p:nvPicPr>
        <p:blipFill>
          <a:blip r:embed="rId1"/>
          <a:srcRect l="4836" t="25819" r="5405" b="1495"/>
          <a:stretch>
            <a:fillRect/>
          </a:stretch>
        </p:blipFill>
        <p:spPr>
          <a:xfrm>
            <a:off x="4351655" y="3481070"/>
            <a:ext cx="4211320" cy="3274695"/>
          </a:xfrm>
          <a:prstGeom prst="rect">
            <a:avLst/>
          </a:prstGeom>
          <a:noFill/>
          <a:ln w="9525">
            <a:noFill/>
          </a:ln>
        </p:spPr>
      </p:pic>
      <p:sp>
        <p:nvSpPr>
          <p:cNvPr id="53251" name="Text Box 6"/>
          <p:cNvSpPr txBox="1"/>
          <p:nvPr/>
        </p:nvSpPr>
        <p:spPr>
          <a:xfrm>
            <a:off x="480060" y="1814195"/>
            <a:ext cx="7822565" cy="198564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sz="3200" b="1" dirty="0">
                <a:solidFill>
                  <a:srgbClr val="0000FF"/>
                </a:solidFill>
                <a:latin typeface="黑体" panose="02010609060101010101" pitchFamily="1" charset="-122"/>
                <a:ea typeface="黑体" panose="02010609060101010101" pitchFamily="1" charset="-122"/>
              </a:rPr>
              <a:t> </a:t>
            </a:r>
            <a:r>
              <a:rPr lang="zh-CN" altLang="en-US" sz="2800" b="1" dirty="0">
                <a:solidFill>
                  <a:srgbClr val="0000FF"/>
                </a:solidFill>
                <a:latin typeface="黑体" panose="02010609060101010101" pitchFamily="1" charset="-122"/>
                <a:ea typeface="黑体" panose="02010609060101010101" pitchFamily="1" charset="-122"/>
              </a:rPr>
              <a:t>一分钟仰卧起坐是反映学生腰腹部肌肉耐力水平的常用指标，其成绩与学生参加体育锻炼程度有关。</a:t>
            </a:r>
            <a:endParaRPr lang="zh-CN" altLang="en-US" sz="2800" b="1" dirty="0">
              <a:solidFill>
                <a:srgbClr val="0000FF"/>
              </a:solidFill>
              <a:latin typeface="黑体" panose="02010609060101010101" pitchFamily="1" charset="-122"/>
              <a:ea typeface="黑体" panose="02010609060101010101" pitchFamily="1" charset="-122"/>
            </a:endParaRPr>
          </a:p>
        </p:txBody>
      </p:sp>
      <p:grpSp>
        <p:nvGrpSpPr>
          <p:cNvPr id="10" name="组合 9"/>
          <p:cNvGrpSpPr/>
          <p:nvPr/>
        </p:nvGrpSpPr>
        <p:grpSpPr>
          <a:xfrm>
            <a:off x="115570" y="156845"/>
            <a:ext cx="4895850" cy="708660"/>
            <a:chOff x="182" y="269"/>
            <a:chExt cx="7710" cy="1116"/>
          </a:xfrm>
        </p:grpSpPr>
        <p:sp>
          <p:nvSpPr>
            <p:cNvPr id="2" name="圆角矩形 1"/>
            <p:cNvSpPr/>
            <p:nvPr/>
          </p:nvSpPr>
          <p:spPr>
            <a:xfrm>
              <a:off x="182" y="269"/>
              <a:ext cx="7711" cy="111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78" y="269"/>
              <a:ext cx="7119" cy="919"/>
            </a:xfrm>
            <a:prstGeom prst="rect">
              <a:avLst/>
            </a:prstGeom>
            <a:noFill/>
          </p:spPr>
          <p:txBody>
            <a:bodyPr wrap="square" rtlCol="0">
              <a:spAutoFit/>
            </a:bodyPr>
            <a:p>
              <a:r>
                <a:rPr lang="zh-CN" altLang="en-US" sz="3200"/>
                <a:t>大学生体质测试的内容</a:t>
              </a:r>
              <a:endParaRPr lang="zh-CN" altLang="en-US" sz="3200"/>
            </a:p>
          </p:txBody>
        </p:sp>
      </p:grpSp>
      <p:sp>
        <p:nvSpPr>
          <p:cNvPr id="11" name="文本框 10"/>
          <p:cNvSpPr txBox="1"/>
          <p:nvPr/>
        </p:nvSpPr>
        <p:spPr>
          <a:xfrm>
            <a:off x="2874645" y="1230630"/>
            <a:ext cx="3159760" cy="583565"/>
          </a:xfrm>
          <a:prstGeom prst="rect">
            <a:avLst/>
          </a:prstGeom>
          <a:noFill/>
        </p:spPr>
        <p:txBody>
          <a:bodyPr wrap="square" rtlCol="0">
            <a:spAutoFit/>
          </a:bodyPr>
          <a:p>
            <a:r>
              <a:rPr lang="en-US" altLang="zh-CN" sz="3200" b="1"/>
              <a:t>  </a:t>
            </a:r>
            <a:r>
              <a:rPr lang="zh-CN" altLang="en-US" sz="3200" b="1" dirty="0">
                <a:solidFill>
                  <a:srgbClr val="0000FF"/>
                </a:solidFill>
                <a:latin typeface="黑体" panose="02010609060101010101" pitchFamily="1" charset="-122"/>
                <a:ea typeface="黑体" panose="02010609060101010101" pitchFamily="1" charset="-122"/>
                <a:sym typeface="+mn-ea"/>
              </a:rPr>
              <a:t>一分钟仰卧起</a:t>
            </a:r>
            <a:endParaRPr lang="zh-CN" altLang="en-US" sz="3200" b="1">
              <a:solidFill>
                <a:schemeClr val="tx2">
                  <a:lumMod val="60000"/>
                  <a:lumOff val="40000"/>
                </a:schemeClr>
              </a:solidFill>
            </a:endParaRPr>
          </a:p>
        </p:txBody>
      </p:sp>
      <p:pic>
        <p:nvPicPr>
          <p:cNvPr id="3075" name="Picture 5"/>
          <p:cNvPicPr>
            <a:picLocks noChangeAspect="1"/>
          </p:cNvPicPr>
          <p:nvPr/>
        </p:nvPicPr>
        <p:blipFill>
          <a:blip r:embed="rId2"/>
          <a:stretch>
            <a:fillRect/>
          </a:stretch>
        </p:blipFill>
        <p:spPr>
          <a:xfrm rot="1560000">
            <a:off x="1522095" y="3783965"/>
            <a:ext cx="2084705" cy="3046730"/>
          </a:xfrm>
          <a:prstGeom prst="rect">
            <a:avLst/>
          </a:prstGeom>
          <a:noFill/>
          <a:ln w="9525">
            <a:noFill/>
          </a:ln>
        </p:spPr>
      </p:pic>
    </p:spTree>
  </p:cSld>
  <p:clrMapOvr>
    <a:masterClrMapping/>
  </p:clrMapOvr>
  <p:transition>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Text Box 4"/>
          <p:cNvSpPr txBox="1"/>
          <p:nvPr/>
        </p:nvSpPr>
        <p:spPr>
          <a:xfrm>
            <a:off x="431165" y="1482725"/>
            <a:ext cx="6882130" cy="198564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sz="3200" b="1" dirty="0">
                <a:solidFill>
                  <a:schemeClr val="tx2">
                    <a:lumMod val="20000"/>
                    <a:lumOff val="80000"/>
                  </a:schemeClr>
                </a:solidFill>
                <a:latin typeface="黑体" panose="02010609060101010101" pitchFamily="1" charset="-122"/>
                <a:ea typeface="黑体" panose="02010609060101010101" pitchFamily="1" charset="-122"/>
              </a:rPr>
              <a:t> </a:t>
            </a:r>
            <a:r>
              <a:rPr lang="zh-CN" altLang="en-US" sz="2800" b="1" dirty="0">
                <a:solidFill>
                  <a:schemeClr val="tx2">
                    <a:lumMod val="20000"/>
                    <a:lumOff val="80000"/>
                  </a:schemeClr>
                </a:solidFill>
                <a:latin typeface="黑体" panose="02010609060101010101" pitchFamily="1" charset="-122"/>
                <a:ea typeface="黑体" panose="02010609060101010101" pitchFamily="1" charset="-122"/>
              </a:rPr>
              <a:t>受试者仰卧于软垫上，两腿稍分开，屈膝呈</a:t>
            </a:r>
            <a:r>
              <a:rPr lang="en-US" altLang="zh-CN" sz="2800" b="1" dirty="0">
                <a:solidFill>
                  <a:schemeClr val="tx2">
                    <a:lumMod val="20000"/>
                    <a:lumOff val="80000"/>
                  </a:schemeClr>
                </a:solidFill>
                <a:latin typeface="黑体" panose="02010609060101010101" pitchFamily="1" charset="-122"/>
                <a:ea typeface="黑体" panose="02010609060101010101" pitchFamily="1" charset="-122"/>
              </a:rPr>
              <a:t>90°</a:t>
            </a:r>
            <a:r>
              <a:rPr lang="zh-CN" altLang="en-US" sz="2800" b="1" dirty="0">
                <a:solidFill>
                  <a:schemeClr val="tx2">
                    <a:lumMod val="20000"/>
                    <a:lumOff val="80000"/>
                  </a:schemeClr>
                </a:solidFill>
                <a:latin typeface="黑体" panose="02010609060101010101" pitchFamily="1" charset="-122"/>
                <a:ea typeface="黑体" panose="02010609060101010101" pitchFamily="1" charset="-122"/>
              </a:rPr>
              <a:t>，两手手指交叉贴于脑后。同伴按压其踝关节，以固定下肢。 </a:t>
            </a:r>
            <a:endParaRPr lang="zh-CN" altLang="en-US" sz="2800" b="1" dirty="0">
              <a:solidFill>
                <a:schemeClr val="tx2">
                  <a:lumMod val="20000"/>
                  <a:lumOff val="80000"/>
                </a:schemeClr>
              </a:solidFill>
              <a:latin typeface="黑体" panose="02010609060101010101" pitchFamily="1" charset="-122"/>
              <a:ea typeface="黑体" panose="02010609060101010101" pitchFamily="1" charset="-122"/>
            </a:endParaRPr>
          </a:p>
        </p:txBody>
      </p:sp>
      <p:pic>
        <p:nvPicPr>
          <p:cNvPr id="56322" name="Picture 5" descr="IMG_2286_562x374"/>
          <p:cNvPicPr>
            <a:picLocks noChangeAspect="1"/>
          </p:cNvPicPr>
          <p:nvPr/>
        </p:nvPicPr>
        <p:blipFill>
          <a:blip r:embed="rId1"/>
          <a:srcRect l="2216" r="7230"/>
          <a:stretch>
            <a:fillRect/>
          </a:stretch>
        </p:blipFill>
        <p:spPr>
          <a:xfrm>
            <a:off x="4768215" y="3641725"/>
            <a:ext cx="4375785" cy="3216275"/>
          </a:xfrm>
          <a:prstGeom prst="rect">
            <a:avLst/>
          </a:prstGeom>
          <a:noFill/>
          <a:ln w="9525">
            <a:noFill/>
          </a:ln>
        </p:spPr>
      </p:pic>
      <p:sp>
        <p:nvSpPr>
          <p:cNvPr id="3" name="Text Box 4"/>
          <p:cNvSpPr txBox="1"/>
          <p:nvPr/>
        </p:nvSpPr>
        <p:spPr>
          <a:xfrm>
            <a:off x="431165" y="3825875"/>
            <a:ext cx="3960495" cy="2847340"/>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sz="2800" b="1" dirty="0">
                <a:solidFill>
                  <a:srgbClr val="0000FF"/>
                </a:solidFill>
                <a:latin typeface="黑体" panose="02010609060101010101" pitchFamily="1" charset="-122"/>
                <a:ea typeface="黑体" panose="02010609060101010101" pitchFamily="1" charset="-122"/>
              </a:rPr>
              <a:t> </a:t>
            </a:r>
            <a:r>
              <a:rPr lang="en-US" altLang="zh-CN" sz="2400" b="1" dirty="0">
                <a:solidFill>
                  <a:schemeClr val="accent1"/>
                </a:solidFill>
                <a:latin typeface="黑体" panose="02010609060101010101" pitchFamily="1" charset="-122"/>
                <a:ea typeface="黑体" panose="02010609060101010101" pitchFamily="1" charset="-122"/>
              </a:rPr>
              <a:t> </a:t>
            </a:r>
            <a:r>
              <a:rPr lang="zh-CN" altLang="en-US" sz="2400" b="1" dirty="0">
                <a:solidFill>
                  <a:schemeClr val="accent1"/>
                </a:solidFill>
                <a:latin typeface="黑体" panose="02010609060101010101" pitchFamily="1" charset="-122"/>
                <a:ea typeface="黑体" panose="02010609060101010101" pitchFamily="1" charset="-122"/>
              </a:rPr>
              <a:t>测试人员发出“开始”口令的同时开表计时，记录</a:t>
            </a:r>
            <a:r>
              <a:rPr lang="en-US" altLang="zh-CN" sz="2400" b="1" dirty="0">
                <a:solidFill>
                  <a:schemeClr val="accent1"/>
                </a:solidFill>
                <a:latin typeface="黑体" panose="02010609060101010101" pitchFamily="1" charset="-122"/>
                <a:ea typeface="黑体" panose="02010609060101010101" pitchFamily="1" charset="-122"/>
              </a:rPr>
              <a:t>1</a:t>
            </a:r>
            <a:r>
              <a:rPr lang="zh-CN" altLang="en-US" sz="2400" b="1" dirty="0">
                <a:solidFill>
                  <a:schemeClr val="accent1"/>
                </a:solidFill>
                <a:latin typeface="黑体" panose="02010609060101010101" pitchFamily="1" charset="-122"/>
                <a:ea typeface="黑体" panose="02010609060101010101" pitchFamily="1" charset="-122"/>
              </a:rPr>
              <a:t>分钟内受试者完成次数。受试者坐起时，两肘触及或超过双膝为完成一次。</a:t>
            </a:r>
            <a:r>
              <a:rPr lang="zh-CN" altLang="en-US" sz="2800" b="1" dirty="0">
                <a:solidFill>
                  <a:srgbClr val="0000FF"/>
                </a:solidFill>
                <a:latin typeface="黑体" panose="02010609060101010101" pitchFamily="1" charset="-122"/>
                <a:ea typeface="黑体" panose="02010609060101010101" pitchFamily="1" charset="-122"/>
              </a:rPr>
              <a:t> </a:t>
            </a:r>
            <a:endParaRPr lang="zh-CN" altLang="en-US" sz="2800" b="1" dirty="0">
              <a:solidFill>
                <a:srgbClr val="0000FF"/>
              </a:solidFill>
              <a:latin typeface="黑体" panose="02010609060101010101" pitchFamily="1" charset="-122"/>
              <a:ea typeface="黑体" panose="02010609060101010101" pitchFamily="1" charset="-122"/>
            </a:endParaRPr>
          </a:p>
        </p:txBody>
      </p:sp>
      <p:sp>
        <p:nvSpPr>
          <p:cNvPr id="9217" name="Text Box 2"/>
          <p:cNvSpPr txBox="1"/>
          <p:nvPr/>
        </p:nvSpPr>
        <p:spPr>
          <a:xfrm>
            <a:off x="468630" y="405130"/>
            <a:ext cx="7423785" cy="69405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zh-CN" altLang="en-US" sz="2800" b="1" dirty="0">
                <a:solidFill>
                  <a:srgbClr val="0000FF"/>
                </a:solidFill>
                <a:latin typeface="黑体" panose="02010609060101010101" pitchFamily="1" charset="-122"/>
                <a:ea typeface="黑体" panose="02010609060101010101" pitchFamily="1" charset="-122"/>
              </a:rPr>
              <a:t>测试方法</a:t>
            </a:r>
            <a:endParaRPr lang="zh-CN" altLang="en-US" sz="2800" b="1" dirty="0">
              <a:solidFill>
                <a:srgbClr val="0000FF"/>
              </a:solidFill>
              <a:latin typeface="黑体" panose="02010609060101010101" pitchFamily="1" charset="-122"/>
              <a:ea typeface="黑体" panose="02010609060101010101" pitchFamily="1" charset="-122"/>
            </a:endParaRPr>
          </a:p>
        </p:txBody>
      </p:sp>
    </p:spTree>
  </p:cSld>
  <p:clrMapOvr>
    <a:masterClrMapping/>
  </p:clrMapOvr>
  <p:transition>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7" name="Picture 4" descr="单杠"/>
          <p:cNvPicPr>
            <a:picLocks noChangeAspect="1"/>
          </p:cNvPicPr>
          <p:nvPr/>
        </p:nvPicPr>
        <p:blipFill>
          <a:blip r:embed="rId1"/>
          <a:stretch>
            <a:fillRect/>
          </a:stretch>
        </p:blipFill>
        <p:spPr>
          <a:xfrm>
            <a:off x="819150" y="4242435"/>
            <a:ext cx="2298065" cy="2407285"/>
          </a:xfrm>
          <a:prstGeom prst="rect">
            <a:avLst/>
          </a:prstGeom>
          <a:noFill/>
          <a:ln w="9525">
            <a:noFill/>
          </a:ln>
        </p:spPr>
      </p:pic>
      <p:pic>
        <p:nvPicPr>
          <p:cNvPr id="45058" name="Picture 5" descr="20"/>
          <p:cNvPicPr>
            <a:picLocks noChangeAspect="1"/>
          </p:cNvPicPr>
          <p:nvPr/>
        </p:nvPicPr>
        <p:blipFill>
          <a:blip r:embed="rId2"/>
          <a:stretch>
            <a:fillRect/>
          </a:stretch>
        </p:blipFill>
        <p:spPr>
          <a:xfrm>
            <a:off x="4488498" y="3796983"/>
            <a:ext cx="2265362" cy="2852737"/>
          </a:xfrm>
          <a:prstGeom prst="rect">
            <a:avLst/>
          </a:prstGeom>
          <a:noFill/>
          <a:ln w="9525">
            <a:noFill/>
          </a:ln>
        </p:spPr>
      </p:pic>
      <p:sp>
        <p:nvSpPr>
          <p:cNvPr id="45059" name="Text Box 6"/>
          <p:cNvSpPr txBox="1"/>
          <p:nvPr/>
        </p:nvSpPr>
        <p:spPr>
          <a:xfrm>
            <a:off x="408305" y="1564640"/>
            <a:ext cx="6769100" cy="2486025"/>
          </a:xfrm>
          <a:prstGeom prst="rect">
            <a:avLst/>
          </a:prstGeom>
          <a:noFill/>
          <a:ln w="9525">
            <a:noFill/>
          </a:ln>
        </p:spPr>
        <p:txBody>
          <a:bodyPr anchor="t">
            <a:spAutoFit/>
          </a:bodyPr>
          <a:p>
            <a:pPr algn="just">
              <a:lnSpc>
                <a:spcPct val="140000"/>
              </a:lnSpc>
              <a:buClr>
                <a:srgbClr val="FF0066"/>
              </a:buClr>
              <a:buFont typeface="Wingdings" panose="05000000000000000000" pitchFamily="2" charset="2"/>
              <a:buChar char="v"/>
            </a:pPr>
            <a:r>
              <a:rPr lang="en-US" altLang="zh-CN" sz="2800" b="1" dirty="0">
                <a:solidFill>
                  <a:srgbClr val="0000FF"/>
                </a:solidFill>
                <a:latin typeface="黑体" panose="02010609060101010101" pitchFamily="1" charset="-122"/>
                <a:ea typeface="黑体" panose="02010609060101010101" pitchFamily="1" charset="-122"/>
              </a:rPr>
              <a:t> </a:t>
            </a:r>
            <a:r>
              <a:rPr lang="zh-CN" altLang="en-US" sz="2800" b="1" dirty="0">
                <a:solidFill>
                  <a:srgbClr val="0000FF"/>
                </a:solidFill>
                <a:latin typeface="黑体" panose="02010609060101010101" pitchFamily="1" charset="-122"/>
                <a:ea typeface="黑体" panose="02010609060101010101" pitchFamily="1" charset="-122"/>
              </a:rPr>
              <a:t>引体向上是反映学生上肢肌肉力量和耐力的常用指标，其成绩与体育锻炼程度有关。该指标的测试适用于初中至大学各个年级的男生。</a:t>
            </a:r>
            <a:endParaRPr lang="zh-CN" altLang="en-US" sz="2800" b="1" dirty="0">
              <a:solidFill>
                <a:srgbClr val="0000FF"/>
              </a:solidFill>
              <a:latin typeface="黑体" panose="02010609060101010101" pitchFamily="1" charset="-122"/>
              <a:ea typeface="黑体" panose="02010609060101010101" pitchFamily="1" charset="-122"/>
            </a:endParaRPr>
          </a:p>
        </p:txBody>
      </p:sp>
      <p:grpSp>
        <p:nvGrpSpPr>
          <p:cNvPr id="10" name="组合 9"/>
          <p:cNvGrpSpPr/>
          <p:nvPr/>
        </p:nvGrpSpPr>
        <p:grpSpPr>
          <a:xfrm>
            <a:off x="115570" y="156845"/>
            <a:ext cx="4895850" cy="708660"/>
            <a:chOff x="182" y="269"/>
            <a:chExt cx="7710" cy="1116"/>
          </a:xfrm>
        </p:grpSpPr>
        <p:sp>
          <p:nvSpPr>
            <p:cNvPr id="2" name="圆角矩形 1"/>
            <p:cNvSpPr/>
            <p:nvPr/>
          </p:nvSpPr>
          <p:spPr>
            <a:xfrm>
              <a:off x="182" y="269"/>
              <a:ext cx="7711" cy="111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78" y="269"/>
              <a:ext cx="7119" cy="919"/>
            </a:xfrm>
            <a:prstGeom prst="rect">
              <a:avLst/>
            </a:prstGeom>
            <a:noFill/>
          </p:spPr>
          <p:txBody>
            <a:bodyPr wrap="square" rtlCol="0">
              <a:spAutoFit/>
            </a:bodyPr>
            <a:p>
              <a:r>
                <a:rPr lang="zh-CN" altLang="en-US" sz="3200"/>
                <a:t>大学生体质测试的内容</a:t>
              </a:r>
              <a:endParaRPr lang="zh-CN" altLang="en-US" sz="3200"/>
            </a:p>
          </p:txBody>
        </p:sp>
      </p:grpSp>
      <p:sp>
        <p:nvSpPr>
          <p:cNvPr id="11" name="文本框 10"/>
          <p:cNvSpPr txBox="1"/>
          <p:nvPr/>
        </p:nvSpPr>
        <p:spPr>
          <a:xfrm>
            <a:off x="2912110" y="981075"/>
            <a:ext cx="2479040" cy="583565"/>
          </a:xfrm>
          <a:prstGeom prst="rect">
            <a:avLst/>
          </a:prstGeom>
          <a:noFill/>
        </p:spPr>
        <p:txBody>
          <a:bodyPr wrap="square" rtlCol="0">
            <a:spAutoFit/>
          </a:bodyPr>
          <a:p>
            <a:r>
              <a:rPr lang="en-US" altLang="zh-CN" sz="3200" b="1"/>
              <a:t>  </a:t>
            </a:r>
            <a:r>
              <a:rPr lang="zh-CN" altLang="en-US" sz="3200" b="1" dirty="0">
                <a:solidFill>
                  <a:srgbClr val="0000FF"/>
                </a:solidFill>
                <a:latin typeface="黑体" panose="02010609060101010101" pitchFamily="1" charset="-122"/>
                <a:ea typeface="黑体" panose="02010609060101010101" pitchFamily="1" charset="-122"/>
                <a:sym typeface="+mn-ea"/>
              </a:rPr>
              <a:t>引体向上</a:t>
            </a:r>
            <a:endParaRPr lang="zh-CN" altLang="en-US" sz="3200" b="1">
              <a:solidFill>
                <a:schemeClr val="tx2">
                  <a:lumMod val="60000"/>
                  <a:lumOff val="40000"/>
                </a:schemeClr>
              </a:solidFill>
            </a:endParaRPr>
          </a:p>
        </p:txBody>
      </p:sp>
    </p:spTree>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Text Box 2"/>
          <p:cNvSpPr txBox="1"/>
          <p:nvPr/>
        </p:nvSpPr>
        <p:spPr>
          <a:xfrm>
            <a:off x="1076960" y="2377440"/>
            <a:ext cx="3361055" cy="2159000"/>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sz="3600" b="1" dirty="0">
                <a:solidFill>
                  <a:srgbClr val="0000FF"/>
                </a:solidFill>
                <a:latin typeface="黑体" panose="02010609060101010101" pitchFamily="1" charset="-122"/>
                <a:ea typeface="黑体" panose="02010609060101010101" pitchFamily="1" charset="-122"/>
              </a:rPr>
              <a:t> </a:t>
            </a:r>
            <a:r>
              <a:rPr lang="zh-CN" altLang="en-US" sz="2000" b="1" dirty="0">
                <a:solidFill>
                  <a:srgbClr val="FF0000"/>
                </a:solidFill>
                <a:latin typeface="黑体" panose="02010609060101010101" pitchFamily="1" charset="-122"/>
                <a:ea typeface="黑体" panose="02010609060101010101" pitchFamily="1" charset="-122"/>
              </a:rPr>
              <a:t>待身体停止晃动后，两臂同时用力，向上引体；</a:t>
            </a:r>
            <a:endParaRPr lang="zh-CN" altLang="en-US" sz="2000" b="1" dirty="0">
              <a:solidFill>
                <a:srgbClr val="FF0000"/>
              </a:solidFill>
              <a:latin typeface="黑体" panose="02010609060101010101" pitchFamily="1" charset="-122"/>
              <a:ea typeface="黑体" panose="02010609060101010101" pitchFamily="1" charset="-122"/>
            </a:endParaRPr>
          </a:p>
          <a:p>
            <a:pPr algn="just">
              <a:lnSpc>
                <a:spcPct val="140000"/>
              </a:lnSpc>
              <a:buClr>
                <a:srgbClr val="FF0066"/>
              </a:buClr>
              <a:buFont typeface="Wingdings" panose="05000000000000000000" pitchFamily="2" charset="2"/>
              <a:buChar char="v"/>
            </a:pPr>
            <a:r>
              <a:rPr lang="zh-CN" altLang="en-US" sz="2000" b="1" dirty="0">
                <a:solidFill>
                  <a:srgbClr val="FF0000"/>
                </a:solidFill>
                <a:latin typeface="黑体" panose="02010609060101010101" pitchFamily="1" charset="-122"/>
                <a:ea typeface="黑体" panose="02010609060101010101" pitchFamily="1" charset="-122"/>
              </a:rPr>
              <a:t>  引体时，身体不得有任何附加动作。 </a:t>
            </a:r>
            <a:endParaRPr lang="zh-CN" altLang="en-US" sz="2000" b="1" dirty="0">
              <a:solidFill>
                <a:srgbClr val="FF0000"/>
              </a:solidFill>
              <a:latin typeface="黑体" panose="02010609060101010101" pitchFamily="1" charset="-122"/>
              <a:ea typeface="黑体" panose="02010609060101010101" pitchFamily="1" charset="-122"/>
            </a:endParaRPr>
          </a:p>
        </p:txBody>
      </p:sp>
      <p:pic>
        <p:nvPicPr>
          <p:cNvPr id="49154" name="Picture 3" descr="C:\Users\Administrator\Desktop\201612141614452140.jpg201612141614452140"/>
          <p:cNvPicPr>
            <a:picLocks noChangeAspect="1"/>
          </p:cNvPicPr>
          <p:nvPr/>
        </p:nvPicPr>
        <p:blipFill>
          <a:blip r:embed="rId1"/>
          <a:srcRect/>
          <a:stretch>
            <a:fillRect/>
          </a:stretch>
        </p:blipFill>
        <p:spPr>
          <a:xfrm>
            <a:off x="4784725" y="1238885"/>
            <a:ext cx="3735070" cy="4667250"/>
          </a:xfrm>
          <a:prstGeom prst="rect">
            <a:avLst/>
          </a:prstGeom>
          <a:noFill/>
          <a:ln w="9525">
            <a:noFill/>
          </a:ln>
        </p:spPr>
      </p:pic>
      <p:sp>
        <p:nvSpPr>
          <p:cNvPr id="50177" name="Text Box 2"/>
          <p:cNvSpPr txBox="1"/>
          <p:nvPr/>
        </p:nvSpPr>
        <p:spPr>
          <a:xfrm>
            <a:off x="220980" y="4536440"/>
            <a:ext cx="3570605" cy="1899920"/>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sz="3600" b="1" dirty="0">
                <a:solidFill>
                  <a:srgbClr val="0000FF"/>
                </a:solidFill>
                <a:latin typeface="黑体" panose="02010609060101010101" pitchFamily="1" charset="-122"/>
                <a:ea typeface="黑体" panose="02010609060101010101" pitchFamily="1" charset="-122"/>
              </a:rPr>
              <a:t> </a:t>
            </a:r>
            <a:r>
              <a:rPr lang="zh-CN" altLang="en-US" sz="2000" b="1" dirty="0">
                <a:solidFill>
                  <a:srgbClr val="0000FF"/>
                </a:solidFill>
                <a:latin typeface="黑体" panose="02010609060101010101" pitchFamily="1" charset="-122"/>
                <a:ea typeface="黑体" panose="02010609060101010101" pitchFamily="1" charset="-122"/>
              </a:rPr>
              <a:t>当下颌超过横杠上缘时，还原，呈直臂悬垂姿势，为完成1次。</a:t>
            </a:r>
            <a:r>
              <a:rPr lang="zh-CN" altLang="en-US" sz="2400" b="1" dirty="0">
                <a:solidFill>
                  <a:srgbClr val="0000FF"/>
                </a:solidFill>
                <a:latin typeface="黑体" panose="02010609060101010101" pitchFamily="1" charset="-122"/>
                <a:ea typeface="黑体" panose="02010609060101010101" pitchFamily="1" charset="-122"/>
              </a:rPr>
              <a:t> </a:t>
            </a:r>
            <a:endParaRPr lang="zh-CN" altLang="en-US" sz="2400" b="1" dirty="0">
              <a:solidFill>
                <a:srgbClr val="0000FF"/>
              </a:solidFill>
              <a:latin typeface="黑体" panose="02010609060101010101" pitchFamily="1" charset="-122"/>
              <a:ea typeface="黑体" panose="02010609060101010101" pitchFamily="1" charset="-122"/>
            </a:endParaRPr>
          </a:p>
        </p:txBody>
      </p:sp>
      <p:sp>
        <p:nvSpPr>
          <p:cNvPr id="48129" name="Text Box 2"/>
          <p:cNvSpPr txBox="1"/>
          <p:nvPr/>
        </p:nvSpPr>
        <p:spPr>
          <a:xfrm>
            <a:off x="540385" y="746125"/>
            <a:ext cx="4103688" cy="147002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sz="2400" b="1" dirty="0">
                <a:solidFill>
                  <a:srgbClr val="0000FF"/>
                </a:solidFill>
                <a:latin typeface="黑体" panose="02010609060101010101" pitchFamily="1" charset="-122"/>
                <a:ea typeface="黑体" panose="02010609060101010101" pitchFamily="1" charset="-122"/>
              </a:rPr>
              <a:t> </a:t>
            </a:r>
            <a:r>
              <a:rPr lang="zh-CN" altLang="en-US" sz="2000" b="1" dirty="0">
                <a:solidFill>
                  <a:schemeClr val="tx2">
                    <a:lumMod val="20000"/>
                    <a:lumOff val="80000"/>
                  </a:schemeClr>
                </a:solidFill>
                <a:latin typeface="黑体" panose="02010609060101010101" pitchFamily="1" charset="-122"/>
                <a:ea typeface="黑体" panose="02010609060101010101" pitchFamily="1" charset="-122"/>
              </a:rPr>
              <a:t>受试者面向单杠，自然站立；</a:t>
            </a:r>
            <a:endParaRPr lang="zh-CN" altLang="en-US" sz="2000" b="1" dirty="0">
              <a:solidFill>
                <a:schemeClr val="tx2">
                  <a:lumMod val="20000"/>
                  <a:lumOff val="80000"/>
                </a:schemeClr>
              </a:solidFill>
              <a:latin typeface="黑体" panose="02010609060101010101" pitchFamily="1" charset="-122"/>
              <a:ea typeface="黑体" panose="02010609060101010101" pitchFamily="1" charset="-122"/>
            </a:endParaRPr>
          </a:p>
          <a:p>
            <a:pPr algn="just">
              <a:lnSpc>
                <a:spcPct val="140000"/>
              </a:lnSpc>
              <a:buClr>
                <a:srgbClr val="FF0066"/>
              </a:buClr>
              <a:buFont typeface="Wingdings" panose="05000000000000000000" pitchFamily="2" charset="2"/>
              <a:buChar char="v"/>
            </a:pPr>
            <a:r>
              <a:rPr lang="zh-CN" altLang="en-US" sz="2000" b="1" dirty="0">
                <a:solidFill>
                  <a:schemeClr val="tx2">
                    <a:lumMod val="20000"/>
                    <a:lumOff val="80000"/>
                  </a:schemeClr>
                </a:solidFill>
                <a:latin typeface="黑体" panose="02010609060101010101" pitchFamily="1" charset="-122"/>
                <a:ea typeface="黑体" panose="02010609060101010101" pitchFamily="1" charset="-122"/>
              </a:rPr>
              <a:t> 跃起正手握杠，双手分开与肩同宽，身体呈直臂悬垂姿势。</a:t>
            </a:r>
            <a:endParaRPr lang="zh-CN" altLang="en-US" sz="2000" b="1" dirty="0">
              <a:solidFill>
                <a:schemeClr val="tx2">
                  <a:lumMod val="20000"/>
                  <a:lumOff val="80000"/>
                </a:schemeClr>
              </a:solidFill>
              <a:latin typeface="黑体" panose="02010609060101010101" pitchFamily="1" charset="-122"/>
              <a:ea typeface="黑体" panose="02010609060101010101" pitchFamily="1" charset="-122"/>
            </a:endParaRP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3" name="Picture 4" descr="39"/>
          <p:cNvPicPr>
            <a:picLocks noChangeAspect="1"/>
          </p:cNvPicPr>
          <p:nvPr/>
        </p:nvPicPr>
        <p:blipFill>
          <a:blip r:embed="rId1"/>
          <a:stretch>
            <a:fillRect/>
          </a:stretch>
        </p:blipFill>
        <p:spPr>
          <a:xfrm>
            <a:off x="400685" y="4565650"/>
            <a:ext cx="3419475" cy="2286000"/>
          </a:xfrm>
          <a:prstGeom prst="rect">
            <a:avLst/>
          </a:prstGeom>
          <a:noFill/>
          <a:ln w="9525">
            <a:noFill/>
          </a:ln>
        </p:spPr>
      </p:pic>
      <p:pic>
        <p:nvPicPr>
          <p:cNvPr id="59394" name="Picture 5" descr="43"/>
          <p:cNvPicPr>
            <a:picLocks noChangeAspect="1"/>
          </p:cNvPicPr>
          <p:nvPr/>
        </p:nvPicPr>
        <p:blipFill>
          <a:blip r:embed="rId2"/>
          <a:srcRect t="4080" b="6413"/>
          <a:stretch>
            <a:fillRect/>
          </a:stretch>
        </p:blipFill>
        <p:spPr>
          <a:xfrm>
            <a:off x="6227763" y="4565650"/>
            <a:ext cx="2916237" cy="2292350"/>
          </a:xfrm>
          <a:prstGeom prst="rect">
            <a:avLst/>
          </a:prstGeom>
          <a:noFill/>
          <a:ln w="9525">
            <a:noFill/>
          </a:ln>
        </p:spPr>
      </p:pic>
      <p:sp>
        <p:nvSpPr>
          <p:cNvPr id="59395" name="Text Box 6"/>
          <p:cNvSpPr txBox="1"/>
          <p:nvPr/>
        </p:nvSpPr>
        <p:spPr>
          <a:xfrm>
            <a:off x="400685" y="1836103"/>
            <a:ext cx="7200900" cy="2861310"/>
          </a:xfrm>
          <a:prstGeom prst="rect">
            <a:avLst/>
          </a:prstGeom>
          <a:noFill/>
          <a:ln w="9525">
            <a:noFill/>
          </a:ln>
        </p:spPr>
        <p:txBody>
          <a:bodyPr anchor="t">
            <a:spAutoFit/>
          </a:bodyPr>
          <a:p>
            <a:pPr algn="just">
              <a:lnSpc>
                <a:spcPct val="150000"/>
              </a:lnSpc>
              <a:buClr>
                <a:srgbClr val="FF0066"/>
              </a:buClr>
              <a:buFont typeface="Wingdings" panose="05000000000000000000" pitchFamily="2" charset="2"/>
              <a:buChar char="v"/>
            </a:pPr>
            <a:r>
              <a:rPr lang="en-US" altLang="zh-CN" sz="2400" b="1" dirty="0">
                <a:solidFill>
                  <a:schemeClr val="tx2">
                    <a:lumMod val="20000"/>
                    <a:lumOff val="80000"/>
                  </a:schemeClr>
                </a:solidFill>
                <a:latin typeface="黑体" panose="02010609060101010101" pitchFamily="1" charset="-122"/>
                <a:ea typeface="黑体" panose="02010609060101010101" pitchFamily="1" charset="-122"/>
              </a:rPr>
              <a:t>800</a:t>
            </a:r>
            <a:r>
              <a:rPr lang="zh-CN" altLang="en-US" sz="2400" b="1" dirty="0">
                <a:solidFill>
                  <a:schemeClr val="tx2">
                    <a:lumMod val="20000"/>
                    <a:lumOff val="80000"/>
                  </a:schemeClr>
                </a:solidFill>
                <a:latin typeface="黑体" panose="02010609060101010101" pitchFamily="1" charset="-122"/>
                <a:ea typeface="黑体" panose="02010609060101010101" pitchFamily="1" charset="-122"/>
              </a:rPr>
              <a:t>米和</a:t>
            </a:r>
            <a:r>
              <a:rPr lang="en-US" altLang="zh-CN" sz="2400" b="1" dirty="0">
                <a:solidFill>
                  <a:schemeClr val="tx2">
                    <a:lumMod val="20000"/>
                    <a:lumOff val="80000"/>
                  </a:schemeClr>
                </a:solidFill>
                <a:latin typeface="黑体" panose="02010609060101010101" pitchFamily="1" charset="-122"/>
                <a:ea typeface="黑体" panose="02010609060101010101" pitchFamily="1" charset="-122"/>
              </a:rPr>
              <a:t>1000</a:t>
            </a:r>
            <a:r>
              <a:rPr lang="zh-CN" altLang="en-US" sz="2400" b="1" dirty="0">
                <a:solidFill>
                  <a:schemeClr val="tx2">
                    <a:lumMod val="20000"/>
                    <a:lumOff val="80000"/>
                  </a:schemeClr>
                </a:solidFill>
                <a:latin typeface="黑体" panose="02010609060101010101" pitchFamily="1" charset="-122"/>
                <a:ea typeface="黑体" panose="02010609060101010101" pitchFamily="1" charset="-122"/>
              </a:rPr>
              <a:t>米跑是反映学生耐力素质的常用指标，可以有效地反映学生心血管、呼吸系统的机能及肌肉耐力。其成绩与体育锻炼程度有关。</a:t>
            </a:r>
            <a:endParaRPr lang="zh-CN" altLang="en-US" sz="2400" b="1" dirty="0">
              <a:solidFill>
                <a:schemeClr val="tx2">
                  <a:lumMod val="20000"/>
                  <a:lumOff val="80000"/>
                </a:schemeClr>
              </a:solidFill>
              <a:latin typeface="黑体" panose="02010609060101010101" pitchFamily="1" charset="-122"/>
              <a:ea typeface="黑体" panose="02010609060101010101" pitchFamily="1" charset="-122"/>
            </a:endParaRPr>
          </a:p>
          <a:p>
            <a:pPr algn="just">
              <a:lnSpc>
                <a:spcPct val="150000"/>
              </a:lnSpc>
              <a:buClr>
                <a:srgbClr val="FF0066"/>
              </a:buClr>
              <a:buFont typeface="Wingdings" panose="05000000000000000000" pitchFamily="2" charset="2"/>
              <a:buChar char="v"/>
            </a:pPr>
            <a:r>
              <a:rPr lang="en-US" altLang="zh-CN" sz="2400" b="1" dirty="0">
                <a:solidFill>
                  <a:schemeClr val="accent1"/>
                </a:solidFill>
                <a:latin typeface="黑体" panose="02010609060101010101" pitchFamily="1" charset="-122"/>
                <a:ea typeface="黑体" panose="02010609060101010101" pitchFamily="1" charset="-122"/>
              </a:rPr>
              <a:t>800</a:t>
            </a:r>
            <a:r>
              <a:rPr lang="zh-CN" altLang="en-US" sz="2400" b="1" dirty="0">
                <a:solidFill>
                  <a:schemeClr val="accent1"/>
                </a:solidFill>
                <a:latin typeface="黑体" panose="02010609060101010101" pitchFamily="1" charset="-122"/>
                <a:ea typeface="黑体" panose="02010609060101010101" pitchFamily="1" charset="-122"/>
              </a:rPr>
              <a:t>米跑测试适用于初中至大学各个年级的女生，</a:t>
            </a:r>
            <a:r>
              <a:rPr lang="en-US" altLang="zh-CN" sz="2400" b="1" dirty="0">
                <a:solidFill>
                  <a:schemeClr val="accent1"/>
                </a:solidFill>
                <a:latin typeface="黑体" panose="02010609060101010101" pitchFamily="1" charset="-122"/>
                <a:ea typeface="黑体" panose="02010609060101010101" pitchFamily="1" charset="-122"/>
              </a:rPr>
              <a:t>1000</a:t>
            </a:r>
            <a:r>
              <a:rPr lang="zh-CN" altLang="en-US" sz="2400" b="1" dirty="0">
                <a:solidFill>
                  <a:schemeClr val="accent1"/>
                </a:solidFill>
                <a:latin typeface="黑体" panose="02010609060101010101" pitchFamily="1" charset="-122"/>
                <a:ea typeface="黑体" panose="02010609060101010101" pitchFamily="1" charset="-122"/>
              </a:rPr>
              <a:t>米跑测试适用于初中至大学各个年级的男生。</a:t>
            </a:r>
            <a:r>
              <a:rPr lang="zh-CN" altLang="en-US" sz="2400" b="1" dirty="0">
                <a:solidFill>
                  <a:srgbClr val="0000FF"/>
                </a:solidFill>
                <a:latin typeface="黑体" panose="02010609060101010101" pitchFamily="1" charset="-122"/>
                <a:ea typeface="黑体" panose="02010609060101010101" pitchFamily="1" charset="-122"/>
              </a:rPr>
              <a:t> </a:t>
            </a:r>
            <a:endParaRPr lang="zh-CN" altLang="en-US" sz="2400" b="1" dirty="0">
              <a:solidFill>
                <a:srgbClr val="0000FF"/>
              </a:solidFill>
              <a:latin typeface="黑体" panose="02010609060101010101" pitchFamily="1" charset="-122"/>
              <a:ea typeface="黑体" panose="02010609060101010101" pitchFamily="1" charset="-122"/>
            </a:endParaRPr>
          </a:p>
        </p:txBody>
      </p:sp>
      <p:grpSp>
        <p:nvGrpSpPr>
          <p:cNvPr id="10" name="组合 9"/>
          <p:cNvGrpSpPr/>
          <p:nvPr/>
        </p:nvGrpSpPr>
        <p:grpSpPr>
          <a:xfrm>
            <a:off x="115570" y="156845"/>
            <a:ext cx="4895850" cy="708660"/>
            <a:chOff x="182" y="269"/>
            <a:chExt cx="7710" cy="1116"/>
          </a:xfrm>
        </p:grpSpPr>
        <p:sp>
          <p:nvSpPr>
            <p:cNvPr id="2" name="圆角矩形 1"/>
            <p:cNvSpPr/>
            <p:nvPr/>
          </p:nvSpPr>
          <p:spPr>
            <a:xfrm>
              <a:off x="182" y="269"/>
              <a:ext cx="7711" cy="111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78" y="269"/>
              <a:ext cx="7119" cy="919"/>
            </a:xfrm>
            <a:prstGeom prst="rect">
              <a:avLst/>
            </a:prstGeom>
            <a:noFill/>
          </p:spPr>
          <p:txBody>
            <a:bodyPr wrap="square" rtlCol="0">
              <a:spAutoFit/>
            </a:bodyPr>
            <a:p>
              <a:r>
                <a:rPr lang="zh-CN" altLang="en-US" sz="3200"/>
                <a:t>大学生体质测试的内容</a:t>
              </a:r>
              <a:endParaRPr lang="zh-CN" altLang="en-US" sz="3200"/>
            </a:p>
          </p:txBody>
        </p:sp>
      </p:grpSp>
      <p:sp>
        <p:nvSpPr>
          <p:cNvPr id="11" name="文本框 10"/>
          <p:cNvSpPr txBox="1"/>
          <p:nvPr/>
        </p:nvSpPr>
        <p:spPr>
          <a:xfrm>
            <a:off x="2439670" y="1059815"/>
            <a:ext cx="3963670" cy="583565"/>
          </a:xfrm>
          <a:prstGeom prst="rect">
            <a:avLst/>
          </a:prstGeom>
          <a:noFill/>
        </p:spPr>
        <p:txBody>
          <a:bodyPr wrap="square" rtlCol="0">
            <a:spAutoFit/>
          </a:bodyPr>
          <a:p>
            <a:r>
              <a:rPr lang="en-US" altLang="zh-CN" sz="3200" b="1"/>
              <a:t> </a:t>
            </a:r>
            <a:r>
              <a:rPr lang="en-US" altLang="zh-CN" sz="3200" b="1" dirty="0">
                <a:solidFill>
                  <a:srgbClr val="0000FF"/>
                </a:solidFill>
                <a:latin typeface="黑体" panose="02010609060101010101" pitchFamily="1" charset="-122"/>
                <a:ea typeface="黑体" panose="02010609060101010101" pitchFamily="1" charset="-122"/>
                <a:sym typeface="+mn-ea"/>
              </a:rPr>
              <a:t>800</a:t>
            </a:r>
            <a:r>
              <a:rPr lang="zh-CN" altLang="en-US" sz="3200" b="1" dirty="0">
                <a:solidFill>
                  <a:srgbClr val="0000FF"/>
                </a:solidFill>
                <a:latin typeface="黑体" panose="02010609060101010101" pitchFamily="1" charset="-122"/>
                <a:ea typeface="黑体" panose="02010609060101010101" pitchFamily="1" charset="-122"/>
                <a:sym typeface="+mn-ea"/>
              </a:rPr>
              <a:t>米和</a:t>
            </a:r>
            <a:r>
              <a:rPr lang="en-US" altLang="zh-CN" sz="3200" b="1" dirty="0">
                <a:solidFill>
                  <a:srgbClr val="0000FF"/>
                </a:solidFill>
                <a:latin typeface="黑体" panose="02010609060101010101" pitchFamily="1" charset="-122"/>
                <a:ea typeface="黑体" panose="02010609060101010101" pitchFamily="1" charset="-122"/>
                <a:sym typeface="+mn-ea"/>
              </a:rPr>
              <a:t>1000</a:t>
            </a:r>
            <a:r>
              <a:rPr lang="zh-CN" altLang="en-US" sz="3200" b="1" dirty="0">
                <a:solidFill>
                  <a:srgbClr val="0000FF"/>
                </a:solidFill>
                <a:latin typeface="黑体" panose="02010609060101010101" pitchFamily="1" charset="-122"/>
                <a:ea typeface="黑体" panose="02010609060101010101" pitchFamily="1" charset="-122"/>
                <a:sym typeface="+mn-ea"/>
              </a:rPr>
              <a:t>米跑</a:t>
            </a:r>
            <a:endParaRPr lang="zh-CN" altLang="en-US" sz="3200" b="1">
              <a:solidFill>
                <a:schemeClr val="tx2">
                  <a:lumMod val="60000"/>
                  <a:lumOff val="40000"/>
                </a:schemeClr>
              </a:solidFill>
            </a:endParaRPr>
          </a:p>
        </p:txBody>
      </p:sp>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C:\Users\Administrator\Desktop\体测文件.jpg体测文件"/>
          <p:cNvPicPr>
            <a:picLocks noChangeAspect="1"/>
          </p:cNvPicPr>
          <p:nvPr/>
        </p:nvPicPr>
        <p:blipFill>
          <a:blip r:embed="rId1"/>
          <a:srcRect/>
          <a:stretch>
            <a:fillRect/>
          </a:stretch>
        </p:blipFill>
        <p:spPr>
          <a:xfrm>
            <a:off x="1278255" y="635"/>
            <a:ext cx="7016750" cy="6856730"/>
          </a:xfrm>
          <a:prstGeom prst="rect">
            <a:avLst/>
          </a:prstGeom>
        </p:spPr>
      </p:pic>
      <p:sp>
        <p:nvSpPr>
          <p:cNvPr id="6" name="文本框 5"/>
          <p:cNvSpPr txBox="1"/>
          <p:nvPr/>
        </p:nvSpPr>
        <p:spPr>
          <a:xfrm>
            <a:off x="691515" y="804545"/>
            <a:ext cx="1486535" cy="4154170"/>
          </a:xfrm>
          <a:prstGeom prst="rect">
            <a:avLst/>
          </a:prstGeom>
          <a:noFill/>
        </p:spPr>
        <p:txBody>
          <a:bodyPr wrap="square" rtlCol="0">
            <a:spAutoFit/>
          </a:bodyPr>
          <a:p>
            <a:r>
              <a:rPr lang="zh-CN" altLang="en-US" sz="4400" b="1">
                <a:solidFill>
                  <a:srgbClr val="FF0000"/>
                </a:solidFill>
              </a:rPr>
              <a:t>体</a:t>
            </a:r>
            <a:endParaRPr lang="zh-CN" altLang="en-US" sz="4400" b="1">
              <a:solidFill>
                <a:srgbClr val="FF0000"/>
              </a:solidFill>
            </a:endParaRPr>
          </a:p>
          <a:p>
            <a:r>
              <a:rPr lang="zh-CN" altLang="en-US" sz="4400" b="1">
                <a:solidFill>
                  <a:srgbClr val="FF0000"/>
                </a:solidFill>
              </a:rPr>
              <a:t>质</a:t>
            </a:r>
            <a:endParaRPr lang="zh-CN" altLang="en-US" sz="4400" b="1">
              <a:solidFill>
                <a:srgbClr val="FF0000"/>
              </a:solidFill>
            </a:endParaRPr>
          </a:p>
          <a:p>
            <a:r>
              <a:rPr lang="zh-CN" altLang="en-US" sz="4400" b="1">
                <a:solidFill>
                  <a:srgbClr val="FF0000"/>
                </a:solidFill>
              </a:rPr>
              <a:t>测</a:t>
            </a:r>
            <a:endParaRPr lang="zh-CN" altLang="en-US" sz="4400" b="1">
              <a:solidFill>
                <a:srgbClr val="FF0000"/>
              </a:solidFill>
            </a:endParaRPr>
          </a:p>
          <a:p>
            <a:r>
              <a:rPr lang="zh-CN" altLang="en-US" sz="4400" b="1">
                <a:solidFill>
                  <a:srgbClr val="FF0000"/>
                </a:solidFill>
              </a:rPr>
              <a:t>试</a:t>
            </a:r>
            <a:endParaRPr lang="zh-CN" altLang="en-US" sz="4400" b="1">
              <a:solidFill>
                <a:srgbClr val="FF0000"/>
              </a:solidFill>
            </a:endParaRPr>
          </a:p>
          <a:p>
            <a:r>
              <a:rPr lang="zh-CN" altLang="en-US" sz="4400" b="1">
                <a:solidFill>
                  <a:srgbClr val="FF0000"/>
                </a:solidFill>
              </a:rPr>
              <a:t>文</a:t>
            </a:r>
            <a:endParaRPr lang="zh-CN" altLang="en-US" sz="4400" b="1">
              <a:solidFill>
                <a:srgbClr val="FF0000"/>
              </a:solidFill>
            </a:endParaRPr>
          </a:p>
          <a:p>
            <a:r>
              <a:rPr lang="zh-CN" altLang="en-US" sz="4400" b="1">
                <a:solidFill>
                  <a:srgbClr val="FF0000"/>
                </a:solidFill>
              </a:rPr>
              <a:t>件</a:t>
            </a:r>
            <a:endParaRPr lang="zh-CN" altLang="en-US" sz="4400" b="1">
              <a:solidFill>
                <a:srgbClr val="FF0000"/>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Text Box 2"/>
          <p:cNvSpPr txBox="1"/>
          <p:nvPr/>
        </p:nvSpPr>
        <p:spPr>
          <a:xfrm>
            <a:off x="482283" y="1456690"/>
            <a:ext cx="7127875" cy="1124585"/>
          </a:xfrm>
          <a:prstGeom prst="rect">
            <a:avLst/>
          </a:prstGeom>
          <a:noFill/>
          <a:ln w="9525">
            <a:noFill/>
          </a:ln>
        </p:spPr>
        <p:txBody>
          <a:bodyPr anchor="t">
            <a:spAutoFit/>
          </a:bodyPr>
          <a:p>
            <a:pPr algn="just">
              <a:lnSpc>
                <a:spcPct val="140000"/>
              </a:lnSpc>
              <a:buClr>
                <a:srgbClr val="FF0066"/>
              </a:buClr>
              <a:buFont typeface="Wingdings" panose="05000000000000000000" pitchFamily="2" charset="2"/>
              <a:buChar char="v"/>
            </a:pPr>
            <a:r>
              <a:rPr lang="zh-CN" altLang="en-US" sz="2400" b="1" dirty="0">
                <a:solidFill>
                  <a:schemeClr val="accent1"/>
                </a:solidFill>
                <a:latin typeface="黑体" panose="02010609060101010101" pitchFamily="1" charset="-122"/>
                <a:ea typeface="黑体" panose="02010609060101010101" pitchFamily="1" charset="-122"/>
              </a:rPr>
              <a:t>受试者至少</a:t>
            </a:r>
            <a:r>
              <a:rPr lang="en-US" altLang="zh-CN" sz="2400" b="1" dirty="0">
                <a:solidFill>
                  <a:schemeClr val="accent1"/>
                </a:solidFill>
                <a:latin typeface="黑体" panose="02010609060101010101" pitchFamily="1" charset="-122"/>
                <a:ea typeface="黑体" panose="02010609060101010101" pitchFamily="1" charset="-122"/>
              </a:rPr>
              <a:t>2</a:t>
            </a:r>
            <a:r>
              <a:rPr lang="zh-CN" altLang="en-US" sz="2400" b="1" dirty="0">
                <a:solidFill>
                  <a:schemeClr val="accent1"/>
                </a:solidFill>
                <a:latin typeface="黑体" panose="02010609060101010101" pitchFamily="1" charset="-122"/>
                <a:ea typeface="黑体" panose="02010609060101010101" pitchFamily="1" charset="-122"/>
              </a:rPr>
              <a:t>人一组，采用站立式起跑；当听到起跑信号后，立即起跑，全力跑向终点线。 </a:t>
            </a:r>
            <a:endParaRPr lang="zh-CN" altLang="en-US" sz="2400" b="1" dirty="0">
              <a:solidFill>
                <a:schemeClr val="accent1"/>
              </a:solidFill>
              <a:latin typeface="黑体" panose="02010609060101010101" pitchFamily="1" charset="-122"/>
              <a:ea typeface="黑体" panose="02010609060101010101" pitchFamily="1" charset="-122"/>
            </a:endParaRPr>
          </a:p>
        </p:txBody>
      </p:sp>
      <p:sp>
        <p:nvSpPr>
          <p:cNvPr id="63490" name="Text Box 3"/>
          <p:cNvSpPr txBox="1"/>
          <p:nvPr/>
        </p:nvSpPr>
        <p:spPr>
          <a:xfrm>
            <a:off x="808355" y="3247390"/>
            <a:ext cx="1829435" cy="319214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sz="2400" b="1" dirty="0">
                <a:solidFill>
                  <a:srgbClr val="0000FF"/>
                </a:solidFill>
                <a:latin typeface="黑体" panose="02010609060101010101" pitchFamily="1" charset="-122"/>
                <a:ea typeface="黑体" panose="02010609060101010101" pitchFamily="1" charset="-122"/>
              </a:rPr>
              <a:t> </a:t>
            </a:r>
            <a:r>
              <a:rPr lang="zh-CN" altLang="en-US" sz="2400" b="1" dirty="0">
                <a:solidFill>
                  <a:schemeClr val="tx2">
                    <a:lumMod val="40000"/>
                    <a:lumOff val="60000"/>
                  </a:schemeClr>
                </a:solidFill>
                <a:latin typeface="黑体" panose="02010609060101010101" pitchFamily="1" charset="-122"/>
                <a:ea typeface="黑体" panose="02010609060101010101" pitchFamily="1" charset="-122"/>
              </a:rPr>
              <a:t>发令员站在起点线的侧面，在发出起跑信号的同时，挥动发令旗。</a:t>
            </a:r>
            <a:r>
              <a:rPr lang="zh-CN" altLang="en-US" sz="2400" b="1" dirty="0">
                <a:solidFill>
                  <a:srgbClr val="0000FF"/>
                </a:solidFill>
                <a:latin typeface="黑体" panose="02010609060101010101" pitchFamily="1" charset="-122"/>
                <a:ea typeface="黑体" panose="02010609060101010101" pitchFamily="1" charset="-122"/>
              </a:rPr>
              <a:t> </a:t>
            </a:r>
            <a:endParaRPr lang="zh-CN" altLang="en-US" sz="2400" b="1" dirty="0">
              <a:solidFill>
                <a:srgbClr val="0000FF"/>
              </a:solidFill>
              <a:latin typeface="黑体" panose="02010609060101010101" pitchFamily="1" charset="-122"/>
              <a:ea typeface="黑体" panose="02010609060101010101" pitchFamily="1" charset="-122"/>
            </a:endParaRPr>
          </a:p>
        </p:txBody>
      </p:sp>
      <p:pic>
        <p:nvPicPr>
          <p:cNvPr id="63491" name="Picture 5" descr="46"/>
          <p:cNvPicPr>
            <a:picLocks noChangeAspect="1"/>
          </p:cNvPicPr>
          <p:nvPr/>
        </p:nvPicPr>
        <p:blipFill>
          <a:blip r:embed="rId1"/>
          <a:stretch>
            <a:fillRect/>
          </a:stretch>
        </p:blipFill>
        <p:spPr>
          <a:xfrm>
            <a:off x="3255645" y="3247390"/>
            <a:ext cx="5712460" cy="3162300"/>
          </a:xfrm>
          <a:prstGeom prst="rect">
            <a:avLst/>
          </a:prstGeom>
          <a:noFill/>
          <a:ln w="9525">
            <a:noFill/>
          </a:ln>
        </p:spPr>
      </p:pic>
      <p:sp>
        <p:nvSpPr>
          <p:cNvPr id="11" name="文本框 10"/>
          <p:cNvSpPr txBox="1"/>
          <p:nvPr/>
        </p:nvSpPr>
        <p:spPr>
          <a:xfrm>
            <a:off x="482600" y="185420"/>
            <a:ext cx="3963670" cy="583565"/>
          </a:xfrm>
          <a:prstGeom prst="rect">
            <a:avLst/>
          </a:prstGeom>
          <a:noFill/>
        </p:spPr>
        <p:txBody>
          <a:bodyPr wrap="square" rtlCol="0">
            <a:spAutoFit/>
          </a:bodyPr>
          <a:p>
            <a:r>
              <a:rPr lang="en-US" altLang="zh-CN" sz="3200" b="1"/>
              <a:t> </a:t>
            </a:r>
            <a:r>
              <a:rPr lang="zh-CN" sz="3200" b="1" dirty="0">
                <a:solidFill>
                  <a:srgbClr val="0000FF"/>
                </a:solidFill>
                <a:latin typeface="黑体" panose="02010609060101010101" pitchFamily="1" charset="-122"/>
                <a:ea typeface="黑体" panose="02010609060101010101" pitchFamily="1" charset="-122"/>
                <a:sym typeface="+mn-ea"/>
              </a:rPr>
              <a:t>测试方法</a:t>
            </a:r>
            <a:endParaRPr lang="zh-CN" sz="3200" b="1">
              <a:solidFill>
                <a:schemeClr val="tx2">
                  <a:lumMod val="60000"/>
                  <a:lumOff val="40000"/>
                </a:schemeClr>
              </a:solidFill>
            </a:endParaRPr>
          </a:p>
        </p:txBody>
      </p:sp>
    </p:spTree>
  </p:cSld>
  <p:clrMapOvr>
    <a:masterClrMapping/>
  </p:clrMapOvr>
  <p:transition>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Text Box 2"/>
          <p:cNvSpPr txBox="1"/>
          <p:nvPr/>
        </p:nvSpPr>
        <p:spPr>
          <a:xfrm>
            <a:off x="718820" y="1518285"/>
            <a:ext cx="2978150" cy="4999990"/>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sz="3200" b="1" dirty="0">
                <a:solidFill>
                  <a:srgbClr val="0000FF"/>
                </a:solidFill>
                <a:latin typeface="黑体" panose="02010609060101010101" pitchFamily="1" charset="-122"/>
                <a:ea typeface="黑体" panose="02010609060101010101" pitchFamily="1" charset="-122"/>
              </a:rPr>
              <a:t> </a:t>
            </a:r>
            <a:r>
              <a:rPr lang="zh-CN" altLang="en-US" sz="2800" b="1" dirty="0">
                <a:solidFill>
                  <a:schemeClr val="tx2">
                    <a:lumMod val="40000"/>
                    <a:lumOff val="60000"/>
                  </a:schemeClr>
                </a:solidFill>
                <a:latin typeface="黑体" panose="02010609060101010101" pitchFamily="1" charset="-122"/>
                <a:ea typeface="黑体" panose="02010609060101010101" pitchFamily="1" charset="-122"/>
              </a:rPr>
              <a:t>计时员位于终点线的侧面，视发令旗挥动的同时，开表计时；当受试者跑完全程，胸部到达终点线的垂直面时停表。 </a:t>
            </a:r>
            <a:endParaRPr lang="zh-CN" altLang="en-US" sz="2800" b="1" dirty="0">
              <a:solidFill>
                <a:schemeClr val="tx2">
                  <a:lumMod val="40000"/>
                  <a:lumOff val="60000"/>
                </a:schemeClr>
              </a:solidFill>
              <a:latin typeface="黑体" panose="02010609060101010101" pitchFamily="1" charset="-122"/>
              <a:ea typeface="黑体" panose="02010609060101010101" pitchFamily="1" charset="-122"/>
            </a:endParaRPr>
          </a:p>
        </p:txBody>
      </p:sp>
      <p:pic>
        <p:nvPicPr>
          <p:cNvPr id="64514" name="Picture 3" descr="41"/>
          <p:cNvPicPr>
            <a:picLocks noChangeAspect="1"/>
          </p:cNvPicPr>
          <p:nvPr/>
        </p:nvPicPr>
        <p:blipFill>
          <a:blip r:embed="rId1"/>
          <a:stretch>
            <a:fillRect/>
          </a:stretch>
        </p:blipFill>
        <p:spPr>
          <a:xfrm>
            <a:off x="4427538" y="1412875"/>
            <a:ext cx="2351087" cy="1795463"/>
          </a:xfrm>
          <a:prstGeom prst="rect">
            <a:avLst/>
          </a:prstGeom>
          <a:noFill/>
          <a:ln w="9525">
            <a:noFill/>
          </a:ln>
        </p:spPr>
      </p:pic>
      <p:pic>
        <p:nvPicPr>
          <p:cNvPr id="64515" name="Picture 4" descr="42"/>
          <p:cNvPicPr>
            <a:picLocks noChangeAspect="1"/>
          </p:cNvPicPr>
          <p:nvPr/>
        </p:nvPicPr>
        <p:blipFill>
          <a:blip r:embed="rId2"/>
          <a:srcRect t="7224"/>
          <a:stretch>
            <a:fillRect/>
          </a:stretch>
        </p:blipFill>
        <p:spPr>
          <a:xfrm>
            <a:off x="6732588" y="1412875"/>
            <a:ext cx="2411412" cy="1835150"/>
          </a:xfrm>
          <a:prstGeom prst="rect">
            <a:avLst/>
          </a:prstGeom>
          <a:noFill/>
          <a:ln w="9525">
            <a:noFill/>
          </a:ln>
        </p:spPr>
      </p:pic>
      <p:pic>
        <p:nvPicPr>
          <p:cNvPr id="64516" name="Picture 5" descr="43"/>
          <p:cNvPicPr>
            <a:picLocks noChangeAspect="1"/>
          </p:cNvPicPr>
          <p:nvPr/>
        </p:nvPicPr>
        <p:blipFill>
          <a:blip r:embed="rId3"/>
          <a:srcRect t="4080" b="6413"/>
          <a:stretch>
            <a:fillRect/>
          </a:stretch>
        </p:blipFill>
        <p:spPr>
          <a:xfrm>
            <a:off x="4427538" y="3151188"/>
            <a:ext cx="4716462" cy="3706812"/>
          </a:xfrm>
          <a:prstGeom prst="rect">
            <a:avLst/>
          </a:prstGeom>
          <a:noFill/>
          <a:ln w="9525">
            <a:noFill/>
          </a:ln>
        </p:spPr>
      </p:pic>
      <p:sp>
        <p:nvSpPr>
          <p:cNvPr id="11" name="文本框 10"/>
          <p:cNvSpPr txBox="1"/>
          <p:nvPr/>
        </p:nvSpPr>
        <p:spPr>
          <a:xfrm>
            <a:off x="482600" y="185420"/>
            <a:ext cx="3963670" cy="583565"/>
          </a:xfrm>
          <a:prstGeom prst="rect">
            <a:avLst/>
          </a:prstGeom>
          <a:noFill/>
        </p:spPr>
        <p:txBody>
          <a:bodyPr wrap="square" rtlCol="0">
            <a:spAutoFit/>
          </a:bodyPr>
          <a:p>
            <a:r>
              <a:rPr lang="en-US" altLang="zh-CN" sz="3200" b="1"/>
              <a:t> </a:t>
            </a:r>
            <a:r>
              <a:rPr lang="zh-CN" sz="3200" b="1" dirty="0">
                <a:solidFill>
                  <a:srgbClr val="0000FF"/>
                </a:solidFill>
                <a:latin typeface="黑体" panose="02010609060101010101" pitchFamily="1" charset="-122"/>
                <a:ea typeface="黑体" panose="02010609060101010101" pitchFamily="1" charset="-122"/>
                <a:sym typeface="+mn-ea"/>
              </a:rPr>
              <a:t>测试方法</a:t>
            </a:r>
            <a:endParaRPr lang="zh-CN" sz="3200" b="1">
              <a:solidFill>
                <a:schemeClr val="tx2">
                  <a:lumMod val="60000"/>
                  <a:lumOff val="40000"/>
                </a:schemeClr>
              </a:solidFill>
            </a:endParaRPr>
          </a:p>
        </p:txBody>
      </p:sp>
    </p:spTree>
  </p:cSld>
  <p:clrMapOvr>
    <a:masterClrMapping/>
  </p:clrMapOvr>
  <p:transition>
    <p:check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6561" name="Picture 4" descr="IMG_2241_562x374"/>
          <p:cNvPicPr>
            <a:picLocks noChangeAspect="1"/>
          </p:cNvPicPr>
          <p:nvPr/>
        </p:nvPicPr>
        <p:blipFill>
          <a:blip r:embed="rId1"/>
          <a:srcRect t="21016"/>
          <a:stretch>
            <a:fillRect/>
          </a:stretch>
        </p:blipFill>
        <p:spPr>
          <a:xfrm>
            <a:off x="0" y="5229225"/>
            <a:ext cx="4932363" cy="1628775"/>
          </a:xfrm>
          <a:prstGeom prst="rect">
            <a:avLst/>
          </a:prstGeom>
          <a:noFill/>
          <a:ln w="9525">
            <a:noFill/>
          </a:ln>
        </p:spPr>
      </p:pic>
      <p:pic>
        <p:nvPicPr>
          <p:cNvPr id="66562" name="Picture 5" descr="IMG_2236_562x374"/>
          <p:cNvPicPr>
            <a:picLocks noChangeAspect="1"/>
          </p:cNvPicPr>
          <p:nvPr/>
        </p:nvPicPr>
        <p:blipFill>
          <a:blip r:embed="rId2"/>
          <a:stretch>
            <a:fillRect/>
          </a:stretch>
        </p:blipFill>
        <p:spPr>
          <a:xfrm>
            <a:off x="4427538" y="5262563"/>
            <a:ext cx="4716462" cy="1595437"/>
          </a:xfrm>
          <a:prstGeom prst="rect">
            <a:avLst/>
          </a:prstGeom>
          <a:noFill/>
          <a:ln w="9525">
            <a:noFill/>
          </a:ln>
        </p:spPr>
      </p:pic>
      <p:sp>
        <p:nvSpPr>
          <p:cNvPr id="66563" name="Text Box 6"/>
          <p:cNvSpPr txBox="1"/>
          <p:nvPr/>
        </p:nvSpPr>
        <p:spPr>
          <a:xfrm>
            <a:off x="569913" y="2018665"/>
            <a:ext cx="7200900" cy="2861310"/>
          </a:xfrm>
          <a:prstGeom prst="rect">
            <a:avLst/>
          </a:prstGeom>
          <a:noFill/>
          <a:ln w="9525">
            <a:noFill/>
          </a:ln>
        </p:spPr>
        <p:txBody>
          <a:bodyPr anchor="t">
            <a:spAutoFit/>
          </a:bodyPr>
          <a:p>
            <a:pPr algn="just">
              <a:lnSpc>
                <a:spcPct val="150000"/>
              </a:lnSpc>
              <a:buClr>
                <a:srgbClr val="FF0066"/>
              </a:buClr>
              <a:buFont typeface="Wingdings" panose="05000000000000000000" pitchFamily="2" charset="2"/>
              <a:buChar char="v"/>
            </a:pPr>
            <a:r>
              <a:rPr lang="en-US" altLang="zh-CN" sz="2400" b="1" dirty="0">
                <a:solidFill>
                  <a:srgbClr val="0000FF"/>
                </a:solidFill>
                <a:latin typeface="黑体" panose="02010609060101010101" pitchFamily="1" charset="-122"/>
                <a:ea typeface="黑体" panose="02010609060101010101" pitchFamily="1" charset="-122"/>
              </a:rPr>
              <a:t> </a:t>
            </a:r>
            <a:r>
              <a:rPr lang="zh-CN" altLang="en-US" sz="2400" b="1" dirty="0">
                <a:solidFill>
                  <a:schemeClr val="accent1"/>
                </a:solidFill>
                <a:latin typeface="黑体" panose="02010609060101010101" pitchFamily="1" charset="-122"/>
                <a:ea typeface="黑体" panose="02010609060101010101" pitchFamily="1" charset="-122"/>
              </a:rPr>
              <a:t>坐位体前屈是指人体在相对静止状态下，躯干、髋、膝等关节可能达到的最大活动幅度，是有效地反映学生关节灵活性以及韧带和肌肉的伸展性与弹性的常用指标。其成绩与学生参加体育锻炼程度有关。该指标的测试适用于小学至大学的各个年级。</a:t>
            </a:r>
            <a:endParaRPr lang="zh-CN" altLang="en-US" sz="2400" b="1" dirty="0">
              <a:solidFill>
                <a:schemeClr val="accent1"/>
              </a:solidFill>
              <a:latin typeface="黑体" panose="02010609060101010101" pitchFamily="1" charset="-122"/>
              <a:ea typeface="黑体" panose="02010609060101010101" pitchFamily="1" charset="-122"/>
            </a:endParaRPr>
          </a:p>
        </p:txBody>
      </p:sp>
      <p:grpSp>
        <p:nvGrpSpPr>
          <p:cNvPr id="10" name="组合 9"/>
          <p:cNvGrpSpPr/>
          <p:nvPr/>
        </p:nvGrpSpPr>
        <p:grpSpPr>
          <a:xfrm>
            <a:off x="101600" y="142875"/>
            <a:ext cx="4895850" cy="708660"/>
            <a:chOff x="182" y="269"/>
            <a:chExt cx="7710" cy="1116"/>
          </a:xfrm>
        </p:grpSpPr>
        <p:sp>
          <p:nvSpPr>
            <p:cNvPr id="2" name="圆角矩形 1"/>
            <p:cNvSpPr/>
            <p:nvPr/>
          </p:nvSpPr>
          <p:spPr>
            <a:xfrm>
              <a:off x="182" y="269"/>
              <a:ext cx="7711" cy="111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78" y="269"/>
              <a:ext cx="7119" cy="919"/>
            </a:xfrm>
            <a:prstGeom prst="rect">
              <a:avLst/>
            </a:prstGeom>
            <a:noFill/>
          </p:spPr>
          <p:txBody>
            <a:bodyPr wrap="square" rtlCol="0">
              <a:spAutoFit/>
            </a:bodyPr>
            <a:p>
              <a:r>
                <a:rPr lang="zh-CN" altLang="en-US" sz="3200"/>
                <a:t>大学生体质测试的内容</a:t>
              </a:r>
              <a:endParaRPr lang="zh-CN" altLang="en-US" sz="3200"/>
            </a:p>
          </p:txBody>
        </p:sp>
      </p:grpSp>
      <p:sp>
        <p:nvSpPr>
          <p:cNvPr id="11" name="文本框 10"/>
          <p:cNvSpPr txBox="1"/>
          <p:nvPr/>
        </p:nvSpPr>
        <p:spPr>
          <a:xfrm>
            <a:off x="2439670" y="1059815"/>
            <a:ext cx="3963670" cy="583565"/>
          </a:xfrm>
          <a:prstGeom prst="rect">
            <a:avLst/>
          </a:prstGeom>
          <a:noFill/>
        </p:spPr>
        <p:txBody>
          <a:bodyPr wrap="square" rtlCol="0">
            <a:spAutoFit/>
          </a:bodyPr>
          <a:p>
            <a:r>
              <a:rPr lang="en-US" altLang="zh-CN" sz="3200" b="1"/>
              <a:t> </a:t>
            </a:r>
            <a:r>
              <a:rPr lang="zh-CN" altLang="en-US" sz="3200" b="1" dirty="0">
                <a:solidFill>
                  <a:srgbClr val="0000FF"/>
                </a:solidFill>
                <a:latin typeface="黑体" panose="02010609060101010101" pitchFamily="1" charset="-122"/>
                <a:ea typeface="黑体" panose="02010609060101010101" pitchFamily="1" charset="-122"/>
                <a:sym typeface="+mn-ea"/>
              </a:rPr>
              <a:t>坐位体前屈</a:t>
            </a:r>
            <a:endParaRPr lang="zh-CN" altLang="en-US" sz="3200" b="1">
              <a:solidFill>
                <a:schemeClr val="tx2">
                  <a:lumMod val="60000"/>
                  <a:lumOff val="40000"/>
                </a:schemeClr>
              </a:solidFill>
            </a:endParaRPr>
          </a:p>
        </p:txBody>
      </p:sp>
    </p:spTree>
  </p:cSld>
  <p:clrMapOvr>
    <a:masterClrMapping/>
  </p:clrMapOvr>
  <p:transition>
    <p:split orient="vert"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Text Box 4"/>
          <p:cNvSpPr txBox="1"/>
          <p:nvPr/>
        </p:nvSpPr>
        <p:spPr>
          <a:xfrm>
            <a:off x="670243" y="382905"/>
            <a:ext cx="6697662" cy="1845310"/>
          </a:xfrm>
          <a:prstGeom prst="rect">
            <a:avLst/>
          </a:prstGeom>
          <a:noFill/>
          <a:ln w="9525">
            <a:noFill/>
          </a:ln>
        </p:spPr>
        <p:txBody>
          <a:bodyPr anchor="t">
            <a:spAutoFit/>
          </a:bodyPr>
          <a:p>
            <a:pPr algn="just">
              <a:lnSpc>
                <a:spcPct val="150000"/>
              </a:lnSpc>
              <a:buClr>
                <a:srgbClr val="FF0066"/>
              </a:buClr>
              <a:buFont typeface="Wingdings" panose="05000000000000000000" pitchFamily="2" charset="2"/>
              <a:buChar char="v"/>
            </a:pPr>
            <a:r>
              <a:rPr lang="en-US" altLang="zh-CN" sz="2800" b="1" dirty="0">
                <a:solidFill>
                  <a:srgbClr val="0000FF"/>
                </a:solidFill>
                <a:latin typeface="黑体" panose="02010609060101010101" pitchFamily="1" charset="-122"/>
                <a:ea typeface="黑体" panose="02010609060101010101" pitchFamily="1" charset="-122"/>
              </a:rPr>
              <a:t> </a:t>
            </a:r>
            <a:r>
              <a:rPr lang="zh-CN" altLang="en-US" sz="2400" b="1" dirty="0">
                <a:solidFill>
                  <a:srgbClr val="0000FF"/>
                </a:solidFill>
                <a:latin typeface="黑体" panose="02010609060101010101" pitchFamily="1" charset="-122"/>
                <a:ea typeface="黑体" panose="02010609060101010101" pitchFamily="1" charset="-122"/>
              </a:rPr>
              <a:t>受试者面向仪器，坐在软垫上，两腿向前伸直；两足跟并拢，蹬在测试仪的挡板上，脚尖自然分开约</a:t>
            </a:r>
            <a:r>
              <a:rPr lang="en-US" altLang="zh-CN" sz="2400" b="1" dirty="0">
                <a:solidFill>
                  <a:srgbClr val="0000FF"/>
                </a:solidFill>
                <a:latin typeface="黑体" panose="02010609060101010101" pitchFamily="1" charset="-122"/>
                <a:ea typeface="黑体" panose="02010609060101010101" pitchFamily="1" charset="-122"/>
              </a:rPr>
              <a:t>10-15</a:t>
            </a:r>
            <a:r>
              <a:rPr lang="zh-CN" altLang="en-US" sz="2400" b="1" dirty="0">
                <a:solidFill>
                  <a:srgbClr val="0000FF"/>
                </a:solidFill>
                <a:latin typeface="黑体" panose="02010609060101010101" pitchFamily="1" charset="-122"/>
                <a:ea typeface="黑体" panose="02010609060101010101" pitchFamily="1" charset="-122"/>
              </a:rPr>
              <a:t>厘米。</a:t>
            </a:r>
            <a:endParaRPr lang="zh-CN" altLang="en-US" sz="2400" b="1" dirty="0">
              <a:solidFill>
                <a:srgbClr val="0000FF"/>
              </a:solidFill>
              <a:latin typeface="黑体" panose="02010609060101010101" pitchFamily="1" charset="-122"/>
              <a:ea typeface="黑体" panose="02010609060101010101" pitchFamily="1" charset="-122"/>
            </a:endParaRPr>
          </a:p>
        </p:txBody>
      </p:sp>
      <p:pic>
        <p:nvPicPr>
          <p:cNvPr id="69634" name="Picture 7" descr="IMG_2240_562x374"/>
          <p:cNvPicPr>
            <a:picLocks noChangeAspect="1"/>
          </p:cNvPicPr>
          <p:nvPr/>
        </p:nvPicPr>
        <p:blipFill>
          <a:blip r:embed="rId1"/>
          <a:stretch>
            <a:fillRect/>
          </a:stretch>
        </p:blipFill>
        <p:spPr>
          <a:xfrm>
            <a:off x="4513580" y="2929255"/>
            <a:ext cx="4305300" cy="3928745"/>
          </a:xfrm>
          <a:prstGeom prst="rect">
            <a:avLst/>
          </a:prstGeom>
          <a:noFill/>
          <a:ln w="9525">
            <a:noFill/>
          </a:ln>
        </p:spPr>
      </p:pic>
      <p:sp>
        <p:nvSpPr>
          <p:cNvPr id="2" name="Text Box 4"/>
          <p:cNvSpPr txBox="1"/>
          <p:nvPr/>
        </p:nvSpPr>
        <p:spPr>
          <a:xfrm>
            <a:off x="544830" y="2159635"/>
            <a:ext cx="3743325" cy="2676525"/>
          </a:xfrm>
          <a:prstGeom prst="rect">
            <a:avLst/>
          </a:prstGeom>
          <a:noFill/>
          <a:ln w="9525">
            <a:noFill/>
          </a:ln>
        </p:spPr>
        <p:txBody>
          <a:bodyPr wrap="square" anchor="t">
            <a:spAutoFit/>
          </a:bodyPr>
          <a:p>
            <a:pPr algn="just">
              <a:lnSpc>
                <a:spcPct val="150000"/>
              </a:lnSpc>
              <a:buClr>
                <a:srgbClr val="FF0066"/>
              </a:buClr>
              <a:buFont typeface="Wingdings" panose="05000000000000000000" pitchFamily="2" charset="2"/>
              <a:buChar char="v"/>
            </a:pPr>
            <a:r>
              <a:rPr lang="en-US" altLang="zh-CN" sz="3200" b="1" dirty="0">
                <a:solidFill>
                  <a:srgbClr val="0000FF"/>
                </a:solidFill>
                <a:latin typeface="黑体" panose="02010609060101010101" pitchFamily="1" charset="-122"/>
                <a:ea typeface="黑体" panose="02010609060101010101" pitchFamily="1" charset="-122"/>
              </a:rPr>
              <a:t> </a:t>
            </a:r>
            <a:r>
              <a:rPr lang="zh-CN" altLang="en-US" sz="2000" b="1" dirty="0">
                <a:solidFill>
                  <a:srgbClr val="0000FF"/>
                </a:solidFill>
                <a:latin typeface="黑体" panose="02010609060101010101" pitchFamily="1" charset="-122"/>
                <a:ea typeface="黑体" panose="02010609060101010101" pitchFamily="1" charset="-122"/>
              </a:rPr>
              <a:t>测试时，受试者双手并拢，掌心向下平伸，膝关节伸直，身体前屈，用双手中指指尖匀速推动游标平滑前行，直到不能推动为止。</a:t>
            </a:r>
            <a:endParaRPr lang="zh-CN" altLang="en-US" sz="2000" b="1" dirty="0">
              <a:solidFill>
                <a:srgbClr val="0000FF"/>
              </a:solidFill>
              <a:latin typeface="黑体" panose="02010609060101010101" pitchFamily="1" charset="-122"/>
              <a:ea typeface="黑体" panose="02010609060101010101" pitchFamily="1" charset="-122"/>
            </a:endParaRPr>
          </a:p>
        </p:txBody>
      </p:sp>
      <p:pic>
        <p:nvPicPr>
          <p:cNvPr id="3" name="Picture 8" descr="IMG_2243_562x374"/>
          <p:cNvPicPr>
            <a:picLocks noChangeAspect="1"/>
          </p:cNvPicPr>
          <p:nvPr/>
        </p:nvPicPr>
        <p:blipFill>
          <a:blip r:embed="rId2"/>
          <a:stretch>
            <a:fillRect/>
          </a:stretch>
        </p:blipFill>
        <p:spPr>
          <a:xfrm>
            <a:off x="1323340" y="4836160"/>
            <a:ext cx="2964815" cy="1687830"/>
          </a:xfrm>
          <a:prstGeom prst="rect">
            <a:avLst/>
          </a:prstGeom>
          <a:noFill/>
          <a:ln w="9525">
            <a:noFill/>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nvGrpSpPr>
        <p:grpSpPr>
          <a:xfrm>
            <a:off x="240665" y="392430"/>
            <a:ext cx="5248910" cy="932180"/>
            <a:chOff x="182" y="269"/>
            <a:chExt cx="8266" cy="1117"/>
          </a:xfrm>
        </p:grpSpPr>
        <p:sp>
          <p:nvSpPr>
            <p:cNvPr id="2" name="圆角矩形 1"/>
            <p:cNvSpPr/>
            <p:nvPr/>
          </p:nvSpPr>
          <p:spPr>
            <a:xfrm>
              <a:off x="182" y="269"/>
              <a:ext cx="7711" cy="111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478" y="269"/>
              <a:ext cx="7970" cy="773"/>
            </a:xfrm>
            <a:prstGeom prst="rect">
              <a:avLst/>
            </a:prstGeom>
            <a:noFill/>
          </p:spPr>
          <p:txBody>
            <a:bodyPr wrap="square" rtlCol="0">
              <a:spAutoFit/>
            </a:bodyPr>
            <a:p>
              <a:r>
                <a:rPr lang="zh-CN" altLang="en-US" sz="3600"/>
                <a:t>大学生体质测试的内容</a:t>
              </a:r>
              <a:endParaRPr lang="zh-CN" altLang="en-US" sz="3600"/>
            </a:p>
          </p:txBody>
        </p:sp>
      </p:grpSp>
      <p:sp>
        <p:nvSpPr>
          <p:cNvPr id="3" name="文本框 2"/>
          <p:cNvSpPr txBox="1"/>
          <p:nvPr/>
        </p:nvSpPr>
        <p:spPr>
          <a:xfrm>
            <a:off x="2066925" y="2748915"/>
            <a:ext cx="6731635" cy="1106805"/>
          </a:xfrm>
          <a:prstGeom prst="rect">
            <a:avLst/>
          </a:prstGeom>
          <a:noFill/>
        </p:spPr>
        <p:txBody>
          <a:bodyPr wrap="square" rtlCol="0">
            <a:spAutoFit/>
          </a:bodyPr>
          <a:p>
            <a:r>
              <a:rPr lang="zh-CN" altLang="en-US" sz="6600" b="1">
                <a:solidFill>
                  <a:srgbClr val="FF0000"/>
                </a:solidFill>
              </a:rPr>
              <a:t>之各项评分标准</a:t>
            </a:r>
            <a:endParaRPr lang="zh-CN" altLang="en-US" sz="6600" b="1">
              <a:solidFill>
                <a:srgbClr val="FF0000"/>
              </a:solidFill>
            </a:endParaRPr>
          </a:p>
        </p:txBody>
      </p:sp>
      <p:pic>
        <p:nvPicPr>
          <p:cNvPr id="3075" name="Picture 5"/>
          <p:cNvPicPr>
            <a:picLocks noChangeAspect="1"/>
          </p:cNvPicPr>
          <p:nvPr/>
        </p:nvPicPr>
        <p:blipFill>
          <a:blip r:embed="rId1"/>
          <a:stretch>
            <a:fillRect/>
          </a:stretch>
        </p:blipFill>
        <p:spPr>
          <a:xfrm rot="1560000">
            <a:off x="645795" y="4027170"/>
            <a:ext cx="1936750" cy="2830195"/>
          </a:xfrm>
          <a:prstGeom prst="rect">
            <a:avLst/>
          </a:prstGeom>
          <a:noFill/>
          <a:ln w="9525">
            <a:noFill/>
          </a:ln>
        </p:spPr>
      </p:pic>
      <p:pic>
        <p:nvPicPr>
          <p:cNvPr id="4" name="Picture 5"/>
          <p:cNvPicPr>
            <a:picLocks noChangeAspect="1"/>
          </p:cNvPicPr>
          <p:nvPr/>
        </p:nvPicPr>
        <p:blipFill>
          <a:blip r:embed="rId1"/>
          <a:stretch>
            <a:fillRect/>
          </a:stretch>
        </p:blipFill>
        <p:spPr>
          <a:xfrm rot="1560000">
            <a:off x="3525520" y="4744720"/>
            <a:ext cx="1424940" cy="2082800"/>
          </a:xfrm>
          <a:prstGeom prst="rect">
            <a:avLst/>
          </a:prstGeom>
          <a:noFill/>
          <a:ln w="9525">
            <a:noFill/>
          </a:ln>
        </p:spPr>
      </p:pic>
      <p:pic>
        <p:nvPicPr>
          <p:cNvPr id="5" name="Picture 5"/>
          <p:cNvPicPr>
            <a:picLocks noChangeAspect="1"/>
          </p:cNvPicPr>
          <p:nvPr/>
        </p:nvPicPr>
        <p:blipFill>
          <a:blip r:embed="rId1"/>
          <a:stretch>
            <a:fillRect/>
          </a:stretch>
        </p:blipFill>
        <p:spPr>
          <a:xfrm rot="1560000">
            <a:off x="5643245" y="5201285"/>
            <a:ext cx="1140460" cy="1667510"/>
          </a:xfrm>
          <a:prstGeom prst="rect">
            <a:avLst/>
          </a:prstGeom>
          <a:noFill/>
          <a:ln w="9525">
            <a:noFill/>
          </a:ln>
        </p:spPr>
      </p:pic>
      <p:pic>
        <p:nvPicPr>
          <p:cNvPr id="6" name="Picture 5"/>
          <p:cNvPicPr>
            <a:picLocks noChangeAspect="1"/>
          </p:cNvPicPr>
          <p:nvPr/>
        </p:nvPicPr>
        <p:blipFill>
          <a:blip r:embed="rId1"/>
          <a:stretch>
            <a:fillRect/>
          </a:stretch>
        </p:blipFill>
        <p:spPr>
          <a:xfrm rot="1560000">
            <a:off x="7599045" y="5513070"/>
            <a:ext cx="784225" cy="1146810"/>
          </a:xfrm>
          <a:prstGeom prst="rect">
            <a:avLst/>
          </a:prstGeom>
          <a:noFill/>
          <a:ln w="9525">
            <a:noFill/>
          </a:ln>
        </p:spPr>
      </p:pic>
    </p:spTree>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框 1"/>
          <p:cNvSpPr txBox="1"/>
          <p:nvPr/>
        </p:nvSpPr>
        <p:spPr>
          <a:xfrm>
            <a:off x="635000" y="727075"/>
            <a:ext cx="7273925" cy="3322955"/>
          </a:xfrm>
          <a:prstGeom prst="rect">
            <a:avLst/>
          </a:prstGeom>
          <a:noFill/>
          <a:ln w="9525">
            <a:noFill/>
          </a:ln>
        </p:spPr>
        <p:txBody>
          <a:bodyPr wrap="square" anchor="t">
            <a:spAutoFit/>
          </a:bodyPr>
          <a:p>
            <a:pPr>
              <a:lnSpc>
                <a:spcPct val="150000"/>
              </a:lnSpc>
            </a:pPr>
            <a:r>
              <a:rPr lang="zh-CN" altLang="en-US" sz="2800">
                <a:solidFill>
                  <a:srgbClr val="7030A0"/>
                </a:solidFill>
                <a:latin typeface="Arial" panose="020B0604020202020204" pitchFamily="34" charset="0"/>
                <a:ea typeface="宋体" panose="02010600030101010101" pitchFamily="2" charset="-122"/>
              </a:rPr>
              <a:t>身体质量指数 (Body Mass Index, 简称BMI), 亦称克托莱指数, 是目前国际上常用的衡量人体胖瘦程度以及是否健康的一个标准。</a:t>
            </a:r>
            <a:endParaRPr lang="zh-CN" altLang="en-US" sz="2800">
              <a:solidFill>
                <a:srgbClr val="7030A0"/>
              </a:solidFill>
              <a:latin typeface="Arial" panose="020B0604020202020204" pitchFamily="34" charset="0"/>
              <a:ea typeface="宋体" panose="02010600030101010101" pitchFamily="2" charset="-122"/>
            </a:endParaRPr>
          </a:p>
          <a:p>
            <a:pPr>
              <a:lnSpc>
                <a:spcPct val="150000"/>
              </a:lnSpc>
            </a:pPr>
            <a:r>
              <a:rPr lang="zh-CN" altLang="en-US" sz="2800">
                <a:solidFill>
                  <a:srgbClr val="7030A0"/>
                </a:solidFill>
                <a:latin typeface="Arial" panose="020B0604020202020204" pitchFamily="34" charset="0"/>
                <a:ea typeface="宋体" panose="02010600030101010101" pitchFamily="2" charset="-122"/>
              </a:rPr>
              <a:t>BMI=体重（kg）÷身高^2（m）</a:t>
            </a:r>
            <a:endParaRPr lang="zh-CN" altLang="en-US" sz="2800">
              <a:solidFill>
                <a:srgbClr val="7030A0"/>
              </a:solidFill>
              <a:latin typeface="Arial" panose="020B0604020202020204" pitchFamily="34" charset="0"/>
              <a:ea typeface="宋体" panose="02010600030101010101" pitchFamily="2" charset="-122"/>
            </a:endParaRPr>
          </a:p>
          <a:p>
            <a:pPr>
              <a:lnSpc>
                <a:spcPct val="150000"/>
              </a:lnSpc>
            </a:pPr>
            <a:r>
              <a:rPr lang="zh-CN" altLang="en-US" sz="2800">
                <a:solidFill>
                  <a:srgbClr val="7030A0"/>
                </a:solidFill>
                <a:latin typeface="Arial" panose="020B0604020202020204" pitchFamily="34" charset="0"/>
                <a:ea typeface="宋体" panose="02010600030101010101" pitchFamily="2" charset="-122"/>
              </a:rPr>
              <a:t>EX：70kg÷（1.75×1.75）=22.86</a:t>
            </a:r>
            <a:endParaRPr lang="zh-CN" altLang="en-US" sz="2800">
              <a:solidFill>
                <a:srgbClr val="7030A0"/>
              </a:solidFill>
              <a:latin typeface="Arial" panose="020B0604020202020204" pitchFamily="34" charset="0"/>
              <a:ea typeface="宋体" panose="02010600030101010101" pitchFamily="2" charset="-122"/>
            </a:endParaRPr>
          </a:p>
        </p:txBody>
      </p:sp>
      <p:pic>
        <p:nvPicPr>
          <p:cNvPr id="2" name="图片 1" descr="09295acf697a4b28a92df7a1f3f6efc2"/>
          <p:cNvPicPr>
            <a:picLocks noChangeAspect="1"/>
          </p:cNvPicPr>
          <p:nvPr/>
        </p:nvPicPr>
        <p:blipFill>
          <a:blip r:embed="rId1"/>
          <a:stretch>
            <a:fillRect/>
          </a:stretch>
        </p:blipFill>
        <p:spPr>
          <a:xfrm>
            <a:off x="497840" y="3953510"/>
            <a:ext cx="7256780" cy="2771140"/>
          </a:xfrm>
          <a:prstGeom prst="rect">
            <a:avLst/>
          </a:prstGeom>
        </p:spPr>
      </p:pic>
      <p:sp>
        <p:nvSpPr>
          <p:cNvPr id="9217" name="Text Box 2"/>
          <p:cNvSpPr txBox="1"/>
          <p:nvPr/>
        </p:nvSpPr>
        <p:spPr>
          <a:xfrm>
            <a:off x="385445" y="33020"/>
            <a:ext cx="6785610" cy="69405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b="1" dirty="0">
                <a:solidFill>
                  <a:srgbClr val="0000FF"/>
                </a:solidFill>
                <a:latin typeface="黑体" panose="02010609060101010101" pitchFamily="1" charset="-122"/>
                <a:ea typeface="黑体" panose="02010609060101010101" pitchFamily="1" charset="-122"/>
              </a:rPr>
              <a:t>  </a:t>
            </a:r>
            <a:r>
              <a:rPr lang="zh-CN" altLang="en-US" sz="2800" b="1" dirty="0">
                <a:solidFill>
                  <a:srgbClr val="FF0000"/>
                </a:solidFill>
                <a:latin typeface="黑体" panose="02010609060101010101" pitchFamily="1" charset="-122"/>
                <a:ea typeface="黑体" panose="02010609060101010101" pitchFamily="1" charset="-122"/>
              </a:rPr>
              <a:t>身高、体重评分标准</a:t>
            </a:r>
            <a:endParaRPr lang="zh-CN" altLang="en-US" sz="2800" b="1" dirty="0">
              <a:solidFill>
                <a:srgbClr val="FF0000"/>
              </a:solidFill>
              <a:latin typeface="黑体" panose="02010609060101010101" pitchFamily="1" charset="-122"/>
              <a:ea typeface="黑体" panose="02010609060101010101" pitchFamily="1" charset="-122"/>
            </a:endParaRPr>
          </a:p>
        </p:txBody>
      </p:sp>
    </p:spTree>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397efa68cf44fbe993f96d753bdae62"/>
          <p:cNvPicPr>
            <a:picLocks noChangeAspect="1"/>
          </p:cNvPicPr>
          <p:nvPr/>
        </p:nvPicPr>
        <p:blipFill>
          <a:blip r:embed="rId1"/>
          <a:stretch>
            <a:fillRect/>
          </a:stretch>
        </p:blipFill>
        <p:spPr>
          <a:xfrm>
            <a:off x="27940" y="624205"/>
            <a:ext cx="8921115" cy="6314440"/>
          </a:xfrm>
          <a:prstGeom prst="rect">
            <a:avLst/>
          </a:prstGeom>
        </p:spPr>
      </p:pic>
      <p:sp>
        <p:nvSpPr>
          <p:cNvPr id="9217" name="Text Box 2"/>
          <p:cNvSpPr txBox="1"/>
          <p:nvPr/>
        </p:nvSpPr>
        <p:spPr>
          <a:xfrm>
            <a:off x="274320" y="129540"/>
            <a:ext cx="6785610" cy="69405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b="1" dirty="0">
                <a:solidFill>
                  <a:srgbClr val="0000FF"/>
                </a:solidFill>
                <a:latin typeface="黑体" panose="02010609060101010101" pitchFamily="1" charset="-122"/>
                <a:ea typeface="黑体" panose="02010609060101010101" pitchFamily="1" charset="-122"/>
              </a:rPr>
              <a:t>  </a:t>
            </a:r>
            <a:r>
              <a:rPr lang="zh-CN" altLang="en-US" sz="2800" b="1" dirty="0">
                <a:solidFill>
                  <a:srgbClr val="FF0000"/>
                </a:solidFill>
                <a:latin typeface="黑体" panose="02010609060101010101" pitchFamily="1" charset="-122"/>
                <a:ea typeface="黑体" panose="02010609060101010101" pitchFamily="1" charset="-122"/>
              </a:rPr>
              <a:t>立定跳远</a:t>
            </a:r>
            <a:r>
              <a:rPr lang="zh-CN" altLang="en-US" sz="2800" b="1" dirty="0">
                <a:solidFill>
                  <a:srgbClr val="FF0000"/>
                </a:solidFill>
                <a:latin typeface="黑体" panose="02010609060101010101" pitchFamily="1" charset="-122"/>
                <a:ea typeface="黑体" panose="02010609060101010101" pitchFamily="1" charset="-122"/>
              </a:rPr>
              <a:t>评分标准</a:t>
            </a:r>
            <a:endParaRPr lang="zh-CN" altLang="en-US" sz="2800" b="1" dirty="0">
              <a:solidFill>
                <a:srgbClr val="FF0000"/>
              </a:solidFill>
              <a:latin typeface="黑体" panose="02010609060101010101" pitchFamily="1" charset="-122"/>
              <a:ea typeface="黑体" panose="02010609060101010101" pitchFamily="1" charset="-122"/>
            </a:endParaRPr>
          </a:p>
        </p:txBody>
      </p:sp>
    </p:spTree>
  </p:cSld>
  <p:clrMapOvr>
    <a:masterClrMapping/>
  </p:clrMapOvr>
  <p:transition>
    <p:wheel spokes="8"/>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0"/>
          <p:cNvPicPr>
            <a:picLocks noChangeAspect="1"/>
          </p:cNvPicPr>
          <p:nvPr/>
        </p:nvPicPr>
        <p:blipFill>
          <a:blip r:embed="rId1"/>
          <a:stretch>
            <a:fillRect/>
          </a:stretch>
        </p:blipFill>
        <p:spPr>
          <a:xfrm>
            <a:off x="31750" y="624840"/>
            <a:ext cx="9000490" cy="6384290"/>
          </a:xfrm>
          <a:prstGeom prst="rect">
            <a:avLst/>
          </a:prstGeom>
        </p:spPr>
      </p:pic>
      <p:sp>
        <p:nvSpPr>
          <p:cNvPr id="9217" name="Text Box 2"/>
          <p:cNvSpPr txBox="1"/>
          <p:nvPr/>
        </p:nvSpPr>
        <p:spPr>
          <a:xfrm>
            <a:off x="385445" y="33020"/>
            <a:ext cx="6785610" cy="69405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b="1" dirty="0">
                <a:solidFill>
                  <a:srgbClr val="0000FF"/>
                </a:solidFill>
                <a:latin typeface="黑体" panose="02010609060101010101" pitchFamily="1" charset="-122"/>
                <a:ea typeface="黑体" panose="02010609060101010101" pitchFamily="1" charset="-122"/>
              </a:rPr>
              <a:t>  </a:t>
            </a:r>
            <a:r>
              <a:rPr lang="en-US" altLang="zh-CN" sz="2800" b="1" dirty="0">
                <a:solidFill>
                  <a:srgbClr val="FF0000"/>
                </a:solidFill>
                <a:latin typeface="黑体" panose="02010609060101010101" pitchFamily="1" charset="-122"/>
                <a:ea typeface="黑体" panose="02010609060101010101" pitchFamily="1" charset="-122"/>
              </a:rPr>
              <a:t>50</a:t>
            </a:r>
            <a:r>
              <a:rPr lang="zh-CN" altLang="en-US" sz="2800" b="1" dirty="0">
                <a:solidFill>
                  <a:srgbClr val="FF0000"/>
                </a:solidFill>
                <a:latin typeface="黑体" panose="02010609060101010101" pitchFamily="1" charset="-122"/>
                <a:ea typeface="黑体" panose="02010609060101010101" pitchFamily="1" charset="-122"/>
              </a:rPr>
              <a:t>米跑</a:t>
            </a:r>
            <a:r>
              <a:rPr lang="zh-CN" altLang="en-US" sz="2800" b="1" dirty="0">
                <a:solidFill>
                  <a:srgbClr val="FF0000"/>
                </a:solidFill>
                <a:latin typeface="黑体" panose="02010609060101010101" pitchFamily="1" charset="-122"/>
                <a:ea typeface="黑体" panose="02010609060101010101" pitchFamily="1" charset="-122"/>
              </a:rPr>
              <a:t>评分标准</a:t>
            </a:r>
            <a:endParaRPr lang="zh-CN" altLang="en-US" sz="2800" b="1" dirty="0">
              <a:solidFill>
                <a:srgbClr val="FF0000"/>
              </a:solidFill>
              <a:latin typeface="黑体" panose="02010609060101010101" pitchFamily="1" charset="-122"/>
              <a:ea typeface="黑体" panose="02010609060101010101" pitchFamily="1" charset="-122"/>
            </a:endParaRPr>
          </a:p>
        </p:txBody>
      </p:sp>
    </p:spTree>
  </p:cSld>
  <p:clrMapOvr>
    <a:masterClrMapping/>
  </p:clrMapOvr>
  <p:transition>
    <p:newsfla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肺活"/>
          <p:cNvPicPr>
            <a:picLocks noChangeAspect="1"/>
          </p:cNvPicPr>
          <p:nvPr/>
        </p:nvPicPr>
        <p:blipFill>
          <a:blip r:embed="rId1"/>
          <a:stretch>
            <a:fillRect/>
          </a:stretch>
        </p:blipFill>
        <p:spPr>
          <a:xfrm>
            <a:off x="15875" y="450215"/>
            <a:ext cx="9030335" cy="6525895"/>
          </a:xfrm>
          <a:prstGeom prst="rect">
            <a:avLst/>
          </a:prstGeom>
        </p:spPr>
      </p:pic>
      <p:sp>
        <p:nvSpPr>
          <p:cNvPr id="9217" name="Text Box 2"/>
          <p:cNvSpPr txBox="1"/>
          <p:nvPr/>
        </p:nvSpPr>
        <p:spPr>
          <a:xfrm>
            <a:off x="385445" y="33020"/>
            <a:ext cx="6785610" cy="69405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b="1" dirty="0">
                <a:solidFill>
                  <a:srgbClr val="0000FF"/>
                </a:solidFill>
                <a:latin typeface="黑体" panose="02010609060101010101" pitchFamily="1" charset="-122"/>
                <a:ea typeface="黑体" panose="02010609060101010101" pitchFamily="1" charset="-122"/>
              </a:rPr>
              <a:t>  </a:t>
            </a:r>
            <a:r>
              <a:rPr lang="zh-CN" altLang="en-US" sz="2800" b="1" dirty="0">
                <a:solidFill>
                  <a:srgbClr val="FF0000"/>
                </a:solidFill>
                <a:latin typeface="黑体" panose="02010609060101010101" pitchFamily="1" charset="-122"/>
                <a:ea typeface="黑体" panose="02010609060101010101" pitchFamily="1" charset="-122"/>
              </a:rPr>
              <a:t>肺活量</a:t>
            </a:r>
            <a:r>
              <a:rPr lang="zh-CN" altLang="en-US" sz="2800" b="1" dirty="0">
                <a:solidFill>
                  <a:srgbClr val="FF0000"/>
                </a:solidFill>
                <a:latin typeface="黑体" panose="02010609060101010101" pitchFamily="1" charset="-122"/>
                <a:ea typeface="黑体" panose="02010609060101010101" pitchFamily="1" charset="-122"/>
              </a:rPr>
              <a:t>评分标准</a:t>
            </a:r>
            <a:endParaRPr lang="zh-CN" altLang="en-US" sz="2800" b="1" dirty="0">
              <a:solidFill>
                <a:srgbClr val="FF0000"/>
              </a:solidFill>
              <a:latin typeface="黑体" panose="02010609060101010101" pitchFamily="1" charset="-122"/>
              <a:ea typeface="黑体" panose="02010609060101010101" pitchFamily="1" charset="-122"/>
            </a:endParaRPr>
          </a:p>
        </p:txBody>
      </p:sp>
    </p:spTree>
  </p:cSld>
  <p:clrMapOvr>
    <a:masterClrMapping/>
  </p:clrMapOvr>
  <p:transition>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引体"/>
          <p:cNvPicPr>
            <a:picLocks noChangeAspect="1"/>
          </p:cNvPicPr>
          <p:nvPr/>
        </p:nvPicPr>
        <p:blipFill>
          <a:blip r:embed="rId1"/>
          <a:stretch>
            <a:fillRect/>
          </a:stretch>
        </p:blipFill>
        <p:spPr>
          <a:xfrm>
            <a:off x="11430" y="859155"/>
            <a:ext cx="8983345" cy="5932170"/>
          </a:xfrm>
          <a:prstGeom prst="rect">
            <a:avLst/>
          </a:prstGeom>
        </p:spPr>
      </p:pic>
      <p:sp>
        <p:nvSpPr>
          <p:cNvPr id="9217" name="Text Box 2"/>
          <p:cNvSpPr txBox="1"/>
          <p:nvPr/>
        </p:nvSpPr>
        <p:spPr>
          <a:xfrm>
            <a:off x="385445" y="19685"/>
            <a:ext cx="6785610" cy="69405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b="1" dirty="0">
                <a:solidFill>
                  <a:srgbClr val="0000FF"/>
                </a:solidFill>
                <a:latin typeface="黑体" panose="02010609060101010101" pitchFamily="1" charset="-122"/>
                <a:ea typeface="黑体" panose="02010609060101010101" pitchFamily="1" charset="-122"/>
              </a:rPr>
              <a:t>  </a:t>
            </a:r>
            <a:r>
              <a:rPr lang="en-US" altLang="zh-CN" sz="2800" b="1" dirty="0">
                <a:solidFill>
                  <a:srgbClr val="FF0000"/>
                </a:solidFill>
                <a:latin typeface="黑体" panose="02010609060101010101" pitchFamily="1" charset="-122"/>
                <a:ea typeface="黑体" panose="02010609060101010101" pitchFamily="1" charset="-122"/>
              </a:rPr>
              <a:t>1</a:t>
            </a:r>
            <a:r>
              <a:rPr lang="zh-CN" altLang="en-US" sz="2800" b="1" dirty="0">
                <a:solidFill>
                  <a:srgbClr val="FF0000"/>
                </a:solidFill>
                <a:latin typeface="黑体" panose="02010609060101010101" pitchFamily="1" charset="-122"/>
                <a:ea typeface="黑体" panose="02010609060101010101" pitchFamily="1" charset="-122"/>
              </a:rPr>
              <a:t>分钟仰卧起坐、引体向上</a:t>
            </a:r>
            <a:r>
              <a:rPr lang="zh-CN" altLang="en-US" sz="2800" b="1" dirty="0">
                <a:solidFill>
                  <a:srgbClr val="FF0000"/>
                </a:solidFill>
                <a:latin typeface="黑体" panose="02010609060101010101" pitchFamily="1" charset="-122"/>
                <a:ea typeface="黑体" panose="02010609060101010101" pitchFamily="1" charset="-122"/>
              </a:rPr>
              <a:t>评分</a:t>
            </a:r>
            <a:endParaRPr lang="zh-CN" altLang="en-US" sz="2800" b="1" dirty="0">
              <a:solidFill>
                <a:srgbClr val="FF0000"/>
              </a:solidFill>
              <a:latin typeface="黑体" panose="02010609060101010101" pitchFamily="1" charset="-122"/>
              <a:ea typeface="黑体" panose="02010609060101010101" pitchFamily="1" charset="-122"/>
            </a:endParaRPr>
          </a:p>
        </p:txBody>
      </p:sp>
    </p:spTree>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体测1"/>
          <p:cNvPicPr>
            <a:picLocks noChangeAspect="1"/>
          </p:cNvPicPr>
          <p:nvPr/>
        </p:nvPicPr>
        <p:blipFill>
          <a:blip r:embed="rId1"/>
          <a:stretch>
            <a:fillRect/>
          </a:stretch>
        </p:blipFill>
        <p:spPr>
          <a:xfrm>
            <a:off x="1928495" y="0"/>
            <a:ext cx="6139815" cy="6858000"/>
          </a:xfrm>
          <a:prstGeom prst="rect">
            <a:avLst/>
          </a:prstGeom>
        </p:spPr>
      </p:pic>
      <p:sp>
        <p:nvSpPr>
          <p:cNvPr id="6" name="文本框 5"/>
          <p:cNvSpPr txBox="1"/>
          <p:nvPr/>
        </p:nvSpPr>
        <p:spPr>
          <a:xfrm>
            <a:off x="691515" y="804545"/>
            <a:ext cx="1486535" cy="4154170"/>
          </a:xfrm>
          <a:prstGeom prst="rect">
            <a:avLst/>
          </a:prstGeom>
          <a:noFill/>
        </p:spPr>
        <p:txBody>
          <a:bodyPr wrap="square" rtlCol="0">
            <a:spAutoFit/>
          </a:bodyPr>
          <a:p>
            <a:r>
              <a:rPr lang="zh-CN" altLang="en-US" sz="4400" b="1">
                <a:solidFill>
                  <a:srgbClr val="FF0000"/>
                </a:solidFill>
              </a:rPr>
              <a:t>体</a:t>
            </a:r>
            <a:endParaRPr lang="zh-CN" altLang="en-US" sz="4400" b="1">
              <a:solidFill>
                <a:srgbClr val="FF0000"/>
              </a:solidFill>
            </a:endParaRPr>
          </a:p>
          <a:p>
            <a:r>
              <a:rPr lang="zh-CN" altLang="en-US" sz="4400" b="1">
                <a:solidFill>
                  <a:srgbClr val="FF0000"/>
                </a:solidFill>
              </a:rPr>
              <a:t>质</a:t>
            </a:r>
            <a:endParaRPr lang="zh-CN" altLang="en-US" sz="4400" b="1">
              <a:solidFill>
                <a:srgbClr val="FF0000"/>
              </a:solidFill>
            </a:endParaRPr>
          </a:p>
          <a:p>
            <a:r>
              <a:rPr lang="zh-CN" altLang="en-US" sz="4400" b="1">
                <a:solidFill>
                  <a:srgbClr val="FF0000"/>
                </a:solidFill>
              </a:rPr>
              <a:t>测</a:t>
            </a:r>
            <a:endParaRPr lang="zh-CN" altLang="en-US" sz="4400" b="1">
              <a:solidFill>
                <a:srgbClr val="FF0000"/>
              </a:solidFill>
            </a:endParaRPr>
          </a:p>
          <a:p>
            <a:r>
              <a:rPr lang="zh-CN" altLang="en-US" sz="4400" b="1">
                <a:solidFill>
                  <a:srgbClr val="FF0000"/>
                </a:solidFill>
              </a:rPr>
              <a:t>试</a:t>
            </a:r>
            <a:endParaRPr lang="zh-CN" altLang="en-US" sz="4400" b="1">
              <a:solidFill>
                <a:srgbClr val="FF0000"/>
              </a:solidFill>
            </a:endParaRPr>
          </a:p>
          <a:p>
            <a:r>
              <a:rPr lang="zh-CN" altLang="en-US" sz="4400" b="1">
                <a:solidFill>
                  <a:srgbClr val="FF0000"/>
                </a:solidFill>
              </a:rPr>
              <a:t>文</a:t>
            </a:r>
            <a:endParaRPr lang="zh-CN" altLang="en-US" sz="4400" b="1">
              <a:solidFill>
                <a:srgbClr val="FF0000"/>
              </a:solidFill>
            </a:endParaRPr>
          </a:p>
          <a:p>
            <a:r>
              <a:rPr lang="zh-CN" altLang="en-US" sz="4400" b="1">
                <a:solidFill>
                  <a:srgbClr val="FF0000"/>
                </a:solidFill>
              </a:rPr>
              <a:t>件</a:t>
            </a:r>
            <a:endParaRPr lang="zh-CN" altLang="en-US" sz="4400" b="1">
              <a:solidFill>
                <a:srgbClr val="FF0000"/>
              </a:solidFill>
            </a:endParaRPr>
          </a:p>
        </p:txBody>
      </p:sp>
    </p:spTree>
  </p:cSld>
  <p:clrMapOvr>
    <a:masterClrMapping/>
  </p:clrMapOvr>
  <p:transition>
    <p:check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800"/>
          <p:cNvPicPr>
            <a:picLocks noChangeAspect="1"/>
          </p:cNvPicPr>
          <p:nvPr/>
        </p:nvPicPr>
        <p:blipFill>
          <a:blip r:embed="rId1"/>
          <a:stretch>
            <a:fillRect/>
          </a:stretch>
        </p:blipFill>
        <p:spPr>
          <a:xfrm>
            <a:off x="45085" y="523875"/>
            <a:ext cx="8726170" cy="6369050"/>
          </a:xfrm>
          <a:prstGeom prst="rect">
            <a:avLst/>
          </a:prstGeom>
        </p:spPr>
      </p:pic>
      <p:sp>
        <p:nvSpPr>
          <p:cNvPr id="9217" name="Text Box 2"/>
          <p:cNvSpPr txBox="1"/>
          <p:nvPr/>
        </p:nvSpPr>
        <p:spPr>
          <a:xfrm>
            <a:off x="385445" y="33020"/>
            <a:ext cx="6785610" cy="69405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b="1" dirty="0">
                <a:solidFill>
                  <a:srgbClr val="0000FF"/>
                </a:solidFill>
                <a:latin typeface="黑体" panose="02010609060101010101" pitchFamily="1" charset="-122"/>
                <a:ea typeface="黑体" panose="02010609060101010101" pitchFamily="1" charset="-122"/>
              </a:rPr>
              <a:t>  </a:t>
            </a:r>
            <a:r>
              <a:rPr lang="en-US" altLang="zh-CN" sz="2800" b="1" dirty="0">
                <a:solidFill>
                  <a:srgbClr val="FF0000"/>
                </a:solidFill>
                <a:latin typeface="黑体" panose="02010609060101010101" pitchFamily="1" charset="-122"/>
                <a:ea typeface="黑体" panose="02010609060101010101" pitchFamily="1" charset="-122"/>
              </a:rPr>
              <a:t>800</a:t>
            </a:r>
            <a:r>
              <a:rPr lang="zh-CN" altLang="en-US" sz="2800" b="1" dirty="0">
                <a:solidFill>
                  <a:srgbClr val="FF0000"/>
                </a:solidFill>
                <a:latin typeface="黑体" panose="02010609060101010101" pitchFamily="1" charset="-122"/>
                <a:ea typeface="黑体" panose="02010609060101010101" pitchFamily="1" charset="-122"/>
              </a:rPr>
              <a:t>米跑、</a:t>
            </a:r>
            <a:r>
              <a:rPr lang="en-US" altLang="zh-CN" sz="2800" b="1" dirty="0">
                <a:solidFill>
                  <a:srgbClr val="FF0000"/>
                </a:solidFill>
                <a:latin typeface="黑体" panose="02010609060101010101" pitchFamily="1" charset="-122"/>
                <a:ea typeface="黑体" panose="02010609060101010101" pitchFamily="1" charset="-122"/>
              </a:rPr>
              <a:t>100</a:t>
            </a:r>
            <a:r>
              <a:rPr lang="zh-CN" altLang="en-US" sz="2800" b="1" dirty="0">
                <a:solidFill>
                  <a:srgbClr val="FF0000"/>
                </a:solidFill>
                <a:latin typeface="黑体" panose="02010609060101010101" pitchFamily="1" charset="-122"/>
                <a:ea typeface="黑体" panose="02010609060101010101" pitchFamily="1" charset="-122"/>
              </a:rPr>
              <a:t>米跑</a:t>
            </a:r>
            <a:r>
              <a:rPr lang="zh-CN" altLang="en-US" sz="2800" b="1" dirty="0">
                <a:solidFill>
                  <a:srgbClr val="FF0000"/>
                </a:solidFill>
                <a:latin typeface="黑体" panose="02010609060101010101" pitchFamily="1" charset="-122"/>
                <a:ea typeface="黑体" panose="02010609060101010101" pitchFamily="1" charset="-122"/>
              </a:rPr>
              <a:t>评分标准</a:t>
            </a:r>
            <a:endParaRPr lang="zh-CN" altLang="en-US" sz="2800" b="1" dirty="0">
              <a:solidFill>
                <a:srgbClr val="FF0000"/>
              </a:solidFill>
              <a:latin typeface="黑体" panose="02010609060101010101" pitchFamily="1" charset="-122"/>
              <a:ea typeface="黑体" panose="02010609060101010101" pitchFamily="1" charset="-122"/>
            </a:endParaRPr>
          </a:p>
        </p:txBody>
      </p:sp>
    </p:spTree>
  </p:cSld>
  <p:clrMapOvr>
    <a:masterClrMapping/>
  </p:clrMapOvr>
  <p:transition>
    <p:comb/>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体前"/>
          <p:cNvPicPr>
            <a:picLocks noChangeAspect="1"/>
          </p:cNvPicPr>
          <p:nvPr/>
        </p:nvPicPr>
        <p:blipFill>
          <a:blip r:embed="rId1"/>
          <a:stretch>
            <a:fillRect/>
          </a:stretch>
        </p:blipFill>
        <p:spPr>
          <a:xfrm>
            <a:off x="157480" y="754380"/>
            <a:ext cx="8911590" cy="6226175"/>
          </a:xfrm>
          <a:prstGeom prst="rect">
            <a:avLst/>
          </a:prstGeom>
        </p:spPr>
      </p:pic>
      <p:sp>
        <p:nvSpPr>
          <p:cNvPr id="9217" name="Text Box 2"/>
          <p:cNvSpPr txBox="1"/>
          <p:nvPr/>
        </p:nvSpPr>
        <p:spPr>
          <a:xfrm>
            <a:off x="262890" y="60325"/>
            <a:ext cx="6785610" cy="69405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b="1" dirty="0">
                <a:solidFill>
                  <a:srgbClr val="0000FF"/>
                </a:solidFill>
                <a:latin typeface="黑体" panose="02010609060101010101" pitchFamily="1" charset="-122"/>
                <a:ea typeface="黑体" panose="02010609060101010101" pitchFamily="1" charset="-122"/>
              </a:rPr>
              <a:t>  </a:t>
            </a:r>
            <a:r>
              <a:rPr lang="zh-CN" sz="2800" b="1" dirty="0">
                <a:solidFill>
                  <a:srgbClr val="FF0000"/>
                </a:solidFill>
                <a:latin typeface="黑体" panose="02010609060101010101" pitchFamily="1" charset="-122"/>
                <a:ea typeface="黑体" panose="02010609060101010101" pitchFamily="1" charset="-122"/>
              </a:rPr>
              <a:t>坐位体前屈</a:t>
            </a:r>
            <a:r>
              <a:rPr lang="zh-CN" altLang="en-US" sz="2800" b="1" dirty="0">
                <a:solidFill>
                  <a:srgbClr val="FF0000"/>
                </a:solidFill>
                <a:latin typeface="黑体" panose="02010609060101010101" pitchFamily="1" charset="-122"/>
                <a:ea typeface="黑体" panose="02010609060101010101" pitchFamily="1" charset="-122"/>
              </a:rPr>
              <a:t>评分标准</a:t>
            </a:r>
            <a:endParaRPr lang="zh-CN" altLang="en-US" sz="2800" b="1" dirty="0">
              <a:solidFill>
                <a:srgbClr val="FF0000"/>
              </a:solidFill>
              <a:latin typeface="黑体" panose="02010609060101010101" pitchFamily="1" charset="-122"/>
              <a:ea typeface="黑体" panose="02010609060101010101" pitchFamily="1" charset="-122"/>
            </a:endParaRPr>
          </a:p>
        </p:txBody>
      </p:sp>
    </p:spTree>
  </p:cSld>
  <p:clrMapOvr>
    <a:masterClrMapping/>
  </p:clrMapOvr>
  <p:transition>
    <p:split orient="vert"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Text Box 2"/>
          <p:cNvSpPr txBox="1"/>
          <p:nvPr/>
        </p:nvSpPr>
        <p:spPr>
          <a:xfrm>
            <a:off x="385445" y="210185"/>
            <a:ext cx="6785610" cy="694055"/>
          </a:xfrm>
          <a:prstGeom prst="rect">
            <a:avLst/>
          </a:prstGeom>
          <a:noFill/>
          <a:ln w="9525">
            <a:noFill/>
          </a:ln>
        </p:spPr>
        <p:txBody>
          <a:bodyPr wrap="square" anchor="t">
            <a:spAutoFit/>
          </a:bodyPr>
          <a:p>
            <a:pPr algn="just">
              <a:lnSpc>
                <a:spcPct val="140000"/>
              </a:lnSpc>
              <a:buClr>
                <a:srgbClr val="FF0066"/>
              </a:buClr>
              <a:buFont typeface="Wingdings" panose="05000000000000000000" pitchFamily="2" charset="2"/>
              <a:buChar char="v"/>
            </a:pPr>
            <a:r>
              <a:rPr lang="en-US" altLang="zh-CN" b="1" dirty="0">
                <a:solidFill>
                  <a:srgbClr val="0000FF"/>
                </a:solidFill>
                <a:latin typeface="黑体" panose="02010609060101010101" pitchFamily="1" charset="-122"/>
                <a:ea typeface="黑体" panose="02010609060101010101" pitchFamily="1" charset="-122"/>
              </a:rPr>
              <a:t>  </a:t>
            </a:r>
            <a:r>
              <a:rPr lang="zh-CN" sz="2800" b="1" dirty="0">
                <a:solidFill>
                  <a:srgbClr val="FF0000"/>
                </a:solidFill>
                <a:latin typeface="黑体" panose="02010609060101010101" pitchFamily="1" charset="-122"/>
                <a:ea typeface="黑体" panose="02010609060101010101" pitchFamily="1" charset="-122"/>
              </a:rPr>
              <a:t>结  语</a:t>
            </a:r>
            <a:endParaRPr lang="zh-CN" sz="2800" b="1" dirty="0">
              <a:solidFill>
                <a:srgbClr val="FF0000"/>
              </a:solidFill>
              <a:latin typeface="黑体" panose="02010609060101010101" pitchFamily="1" charset="-122"/>
              <a:ea typeface="黑体" panose="02010609060101010101" pitchFamily="1" charset="-122"/>
            </a:endParaRPr>
          </a:p>
        </p:txBody>
      </p:sp>
      <p:sp>
        <p:nvSpPr>
          <p:cNvPr id="2" name="文本框 1"/>
          <p:cNvSpPr txBox="1"/>
          <p:nvPr/>
        </p:nvSpPr>
        <p:spPr>
          <a:xfrm>
            <a:off x="-10160" y="1818005"/>
            <a:ext cx="6664325" cy="521970"/>
          </a:xfrm>
          <a:prstGeom prst="rect">
            <a:avLst/>
          </a:prstGeom>
          <a:noFill/>
        </p:spPr>
        <p:txBody>
          <a:bodyPr wrap="square" rtlCol="0">
            <a:spAutoFit/>
          </a:bodyPr>
          <a:p>
            <a:r>
              <a:rPr lang="en-US" altLang="zh-CN" sz="2800">
                <a:solidFill>
                  <a:srgbClr val="FF0000"/>
                </a:solidFill>
              </a:rPr>
              <a:t>  </a:t>
            </a:r>
            <a:r>
              <a:rPr lang="en-US" altLang="zh-CN" sz="2800" b="1">
                <a:solidFill>
                  <a:srgbClr val="FF0000"/>
                </a:solidFill>
              </a:rPr>
              <a:t>  </a:t>
            </a:r>
            <a:r>
              <a:rPr lang="zh-CN" altLang="en-US" sz="2800" b="1">
                <a:solidFill>
                  <a:srgbClr val="FF0000"/>
                </a:solidFill>
              </a:rPr>
              <a:t>习主席说：体育强、则国强</a:t>
            </a:r>
            <a:endParaRPr lang="zh-CN" altLang="en-US" sz="2800" b="1">
              <a:solidFill>
                <a:srgbClr val="FF0000"/>
              </a:solidFill>
            </a:endParaRPr>
          </a:p>
        </p:txBody>
      </p:sp>
      <p:sp>
        <p:nvSpPr>
          <p:cNvPr id="3" name="文本框 2"/>
          <p:cNvSpPr txBox="1"/>
          <p:nvPr/>
        </p:nvSpPr>
        <p:spPr>
          <a:xfrm>
            <a:off x="385445" y="1144270"/>
            <a:ext cx="6664325" cy="460375"/>
          </a:xfrm>
          <a:prstGeom prst="rect">
            <a:avLst/>
          </a:prstGeom>
          <a:noFill/>
        </p:spPr>
        <p:txBody>
          <a:bodyPr wrap="square" rtlCol="0">
            <a:spAutoFit/>
          </a:bodyPr>
          <a:p>
            <a:r>
              <a:rPr lang="zh-CN" altLang="en-US" sz="2400" b="1"/>
              <a:t>梁启超说：少年强强、则国强</a:t>
            </a:r>
            <a:endParaRPr lang="zh-CN" altLang="en-US" sz="2400" b="1"/>
          </a:p>
        </p:txBody>
      </p:sp>
      <p:sp>
        <p:nvSpPr>
          <p:cNvPr id="4" name="文本框 3"/>
          <p:cNvSpPr txBox="1"/>
          <p:nvPr/>
        </p:nvSpPr>
        <p:spPr>
          <a:xfrm>
            <a:off x="139700" y="3199130"/>
            <a:ext cx="6664325" cy="460375"/>
          </a:xfrm>
          <a:prstGeom prst="rect">
            <a:avLst/>
          </a:prstGeom>
          <a:noFill/>
        </p:spPr>
        <p:txBody>
          <a:bodyPr wrap="square" rtlCol="0">
            <a:spAutoFit/>
          </a:bodyPr>
          <a:p>
            <a:r>
              <a:rPr lang="en-US" altLang="zh-CN" sz="2400">
                <a:solidFill>
                  <a:srgbClr val="0070C0"/>
                </a:solidFill>
              </a:rPr>
              <a:t>   </a:t>
            </a:r>
            <a:r>
              <a:rPr lang="zh-CN" altLang="en-US" sz="2400">
                <a:solidFill>
                  <a:srgbClr val="0070C0"/>
                </a:solidFill>
              </a:rPr>
              <a:t>前辈们说：身体是革命的本钱</a:t>
            </a:r>
            <a:endParaRPr lang="zh-CN" altLang="en-US" sz="2400">
              <a:solidFill>
                <a:srgbClr val="0070C0"/>
              </a:solidFill>
            </a:endParaRPr>
          </a:p>
        </p:txBody>
      </p:sp>
      <p:sp>
        <p:nvSpPr>
          <p:cNvPr id="5" name="文本框 4"/>
          <p:cNvSpPr txBox="1"/>
          <p:nvPr/>
        </p:nvSpPr>
        <p:spPr>
          <a:xfrm>
            <a:off x="92710" y="3877945"/>
            <a:ext cx="8423910" cy="398780"/>
          </a:xfrm>
          <a:prstGeom prst="rect">
            <a:avLst/>
          </a:prstGeom>
          <a:noFill/>
        </p:spPr>
        <p:txBody>
          <a:bodyPr wrap="square" rtlCol="0">
            <a:spAutoFit/>
          </a:bodyPr>
          <a:p>
            <a:r>
              <a:rPr lang="en-US" altLang="zh-CN" sz="2000">
                <a:solidFill>
                  <a:srgbClr val="7030A0"/>
                </a:solidFill>
              </a:rPr>
              <a:t>    </a:t>
            </a:r>
            <a:r>
              <a:rPr lang="zh-CN" altLang="en-US" sz="2000">
                <a:solidFill>
                  <a:srgbClr val="7030A0"/>
                </a:solidFill>
              </a:rPr>
              <a:t>教育厅文件说：评选省级优秀毕业生至少有一年体质测试是良好以上</a:t>
            </a:r>
            <a:endParaRPr lang="zh-CN" altLang="en-US" sz="2000">
              <a:solidFill>
                <a:srgbClr val="7030A0"/>
              </a:solidFill>
            </a:endParaRPr>
          </a:p>
        </p:txBody>
      </p:sp>
      <p:sp>
        <p:nvSpPr>
          <p:cNvPr id="6" name="文本框 5"/>
          <p:cNvSpPr txBox="1"/>
          <p:nvPr/>
        </p:nvSpPr>
        <p:spPr>
          <a:xfrm>
            <a:off x="246380" y="4525010"/>
            <a:ext cx="7775575" cy="398780"/>
          </a:xfrm>
          <a:prstGeom prst="rect">
            <a:avLst/>
          </a:prstGeom>
          <a:noFill/>
        </p:spPr>
        <p:txBody>
          <a:bodyPr wrap="square" rtlCol="0">
            <a:spAutoFit/>
          </a:bodyPr>
          <a:p>
            <a:r>
              <a:rPr lang="en-US" altLang="zh-CN" sz="2000"/>
              <a:t>  </a:t>
            </a:r>
            <a:r>
              <a:rPr lang="zh-CN" altLang="en-US" sz="2000"/>
              <a:t>学校文件说：评选校级优秀毕业生至少有一年体质测试是良好以上</a:t>
            </a:r>
            <a:endParaRPr lang="zh-CN" altLang="en-US" sz="2000"/>
          </a:p>
        </p:txBody>
      </p:sp>
      <p:sp>
        <p:nvSpPr>
          <p:cNvPr id="7" name="文本框 6"/>
          <p:cNvSpPr txBox="1"/>
          <p:nvPr/>
        </p:nvSpPr>
        <p:spPr>
          <a:xfrm>
            <a:off x="139700" y="2539365"/>
            <a:ext cx="8867140" cy="460375"/>
          </a:xfrm>
          <a:prstGeom prst="rect">
            <a:avLst/>
          </a:prstGeom>
          <a:noFill/>
        </p:spPr>
        <p:txBody>
          <a:bodyPr wrap="square" rtlCol="0">
            <a:spAutoFit/>
          </a:bodyPr>
          <a:p>
            <a:r>
              <a:rPr lang="en-US" altLang="zh-CN" sz="2400">
                <a:solidFill>
                  <a:srgbClr val="FF0000"/>
                </a:solidFill>
              </a:rPr>
              <a:t>   </a:t>
            </a:r>
            <a:r>
              <a:rPr lang="zh-CN" altLang="en-US" sz="2400">
                <a:solidFill>
                  <a:srgbClr val="FF0000"/>
                </a:solidFill>
              </a:rPr>
              <a:t>钟南山说：要加强锻炼，增强体质，有助于抵抗新冠肺炎</a:t>
            </a:r>
            <a:endParaRPr lang="zh-CN" altLang="en-US" sz="2400">
              <a:solidFill>
                <a:srgbClr val="FF0000"/>
              </a:solidFill>
            </a:endParaRPr>
          </a:p>
        </p:txBody>
      </p:sp>
      <p:sp>
        <p:nvSpPr>
          <p:cNvPr id="8" name="文本框 7"/>
          <p:cNvSpPr txBox="1"/>
          <p:nvPr/>
        </p:nvSpPr>
        <p:spPr>
          <a:xfrm>
            <a:off x="246380" y="5104130"/>
            <a:ext cx="6664325" cy="460375"/>
          </a:xfrm>
          <a:prstGeom prst="rect">
            <a:avLst/>
          </a:prstGeom>
          <a:noFill/>
        </p:spPr>
        <p:txBody>
          <a:bodyPr wrap="square" rtlCol="0">
            <a:spAutoFit/>
          </a:bodyPr>
          <a:p>
            <a:r>
              <a:rPr lang="en-US" altLang="zh-CN" sz="2400">
                <a:solidFill>
                  <a:srgbClr val="7030A0"/>
                </a:solidFill>
              </a:rPr>
              <a:t>  </a:t>
            </a:r>
            <a:r>
              <a:rPr lang="zh-CN" altLang="en-US" sz="2400">
                <a:solidFill>
                  <a:srgbClr val="7030A0"/>
                </a:solidFill>
              </a:rPr>
              <a:t>你说：接下来的应该怎么办？</a:t>
            </a:r>
            <a:endParaRPr lang="zh-CN" altLang="en-US" sz="2400">
              <a:solidFill>
                <a:srgbClr val="7030A0"/>
              </a:solidFill>
            </a:endParaRPr>
          </a:p>
        </p:txBody>
      </p:sp>
      <p:sp>
        <p:nvSpPr>
          <p:cNvPr id="9" name="文本框 8"/>
          <p:cNvSpPr txBox="1"/>
          <p:nvPr/>
        </p:nvSpPr>
        <p:spPr>
          <a:xfrm>
            <a:off x="385445" y="5744845"/>
            <a:ext cx="7967980" cy="829945"/>
          </a:xfrm>
          <a:prstGeom prst="rect">
            <a:avLst/>
          </a:prstGeom>
          <a:noFill/>
        </p:spPr>
        <p:txBody>
          <a:bodyPr wrap="square" rtlCol="0">
            <a:spAutoFit/>
          </a:bodyPr>
          <a:p>
            <a:r>
              <a:rPr lang="zh-CN" altLang="en-US" sz="2400">
                <a:solidFill>
                  <a:srgbClr val="C00000"/>
                </a:solidFill>
              </a:rPr>
              <a:t>体育部老师说：居家加强体育锻炼，增强个人体质，需要帮助老师在线。</a:t>
            </a:r>
            <a:endParaRPr lang="zh-CN" altLang="en-US" sz="2400">
              <a:solidFill>
                <a:srgbClr val="C00000"/>
              </a:solidFill>
            </a:endParaRPr>
          </a:p>
        </p:txBody>
      </p:sp>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C:\Users\Administrator\Desktop\体测3.png体测3"/>
          <p:cNvPicPr>
            <a:picLocks noChangeAspect="1"/>
          </p:cNvPicPr>
          <p:nvPr/>
        </p:nvPicPr>
        <p:blipFill>
          <a:blip r:embed="rId1"/>
          <a:srcRect/>
          <a:stretch>
            <a:fillRect/>
          </a:stretch>
        </p:blipFill>
        <p:spPr>
          <a:xfrm>
            <a:off x="1219835" y="635"/>
            <a:ext cx="6982460" cy="6856730"/>
          </a:xfrm>
          <a:prstGeom prst="rect">
            <a:avLst/>
          </a:prstGeom>
        </p:spPr>
      </p:pic>
      <p:sp>
        <p:nvSpPr>
          <p:cNvPr id="6" name="文本框 5"/>
          <p:cNvSpPr txBox="1"/>
          <p:nvPr/>
        </p:nvSpPr>
        <p:spPr>
          <a:xfrm>
            <a:off x="691515" y="804545"/>
            <a:ext cx="1486535" cy="4154170"/>
          </a:xfrm>
          <a:prstGeom prst="rect">
            <a:avLst/>
          </a:prstGeom>
          <a:noFill/>
        </p:spPr>
        <p:txBody>
          <a:bodyPr wrap="square" rtlCol="0">
            <a:spAutoFit/>
          </a:bodyPr>
          <a:p>
            <a:r>
              <a:rPr lang="zh-CN" altLang="en-US" sz="4400" b="1">
                <a:solidFill>
                  <a:srgbClr val="FF0000"/>
                </a:solidFill>
              </a:rPr>
              <a:t>体</a:t>
            </a:r>
            <a:endParaRPr lang="zh-CN" altLang="en-US" sz="4400" b="1">
              <a:solidFill>
                <a:srgbClr val="FF0000"/>
              </a:solidFill>
            </a:endParaRPr>
          </a:p>
          <a:p>
            <a:r>
              <a:rPr lang="zh-CN" altLang="en-US" sz="4400" b="1">
                <a:solidFill>
                  <a:srgbClr val="FF0000"/>
                </a:solidFill>
              </a:rPr>
              <a:t>质</a:t>
            </a:r>
            <a:endParaRPr lang="zh-CN" altLang="en-US" sz="4400" b="1">
              <a:solidFill>
                <a:srgbClr val="FF0000"/>
              </a:solidFill>
            </a:endParaRPr>
          </a:p>
          <a:p>
            <a:r>
              <a:rPr lang="zh-CN" altLang="en-US" sz="4400" b="1">
                <a:solidFill>
                  <a:srgbClr val="FF0000"/>
                </a:solidFill>
              </a:rPr>
              <a:t>测</a:t>
            </a:r>
            <a:endParaRPr lang="zh-CN" altLang="en-US" sz="4400" b="1">
              <a:solidFill>
                <a:srgbClr val="FF0000"/>
              </a:solidFill>
            </a:endParaRPr>
          </a:p>
          <a:p>
            <a:r>
              <a:rPr lang="zh-CN" altLang="en-US" sz="4400" b="1">
                <a:solidFill>
                  <a:srgbClr val="FF0000"/>
                </a:solidFill>
              </a:rPr>
              <a:t>试</a:t>
            </a:r>
            <a:endParaRPr lang="zh-CN" altLang="en-US" sz="4400" b="1">
              <a:solidFill>
                <a:srgbClr val="FF0000"/>
              </a:solidFill>
            </a:endParaRPr>
          </a:p>
          <a:p>
            <a:r>
              <a:rPr lang="zh-CN" altLang="en-US" sz="4400" b="1">
                <a:solidFill>
                  <a:srgbClr val="FF0000"/>
                </a:solidFill>
              </a:rPr>
              <a:t>文</a:t>
            </a:r>
            <a:endParaRPr lang="zh-CN" altLang="en-US" sz="4400" b="1">
              <a:solidFill>
                <a:srgbClr val="FF0000"/>
              </a:solidFill>
            </a:endParaRPr>
          </a:p>
          <a:p>
            <a:r>
              <a:rPr lang="zh-CN" altLang="en-US" sz="4400" b="1">
                <a:solidFill>
                  <a:srgbClr val="FF0000"/>
                </a:solidFill>
              </a:rPr>
              <a:t>件</a:t>
            </a:r>
            <a:endParaRPr lang="zh-CN" altLang="en-US" sz="4400" b="1">
              <a:solidFill>
                <a:srgbClr val="FF0000"/>
              </a:solidFill>
            </a:endParaRPr>
          </a:p>
        </p:txBody>
      </p:sp>
    </p:spTree>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1"/>
          <p:cNvSpPr>
            <a:spLocks noGrp="1"/>
          </p:cNvSpPr>
          <p:nvPr>
            <p:ph type="title"/>
          </p:nvPr>
        </p:nvSpPr>
        <p:spPr>
          <a:xfrm>
            <a:off x="471170" y="108585"/>
            <a:ext cx="7543800" cy="865505"/>
          </a:xfrm>
        </p:spPr>
        <p:txBody>
          <a:bodyPr anchor="b"/>
          <a:p>
            <a:r>
              <a:rPr lang="zh-CN" altLang="en-US"/>
              <a:t>体质健康测试的意义</a:t>
            </a:r>
            <a:endParaRPr lang="zh-CN" altLang="en-US"/>
          </a:p>
        </p:txBody>
      </p:sp>
      <p:sp>
        <p:nvSpPr>
          <p:cNvPr id="4098" name="内容占位符 2"/>
          <p:cNvSpPr>
            <a:spLocks noGrp="1"/>
          </p:cNvSpPr>
          <p:nvPr>
            <p:ph idx="1"/>
          </p:nvPr>
        </p:nvSpPr>
        <p:spPr>
          <a:xfrm>
            <a:off x="2453005" y="2015490"/>
            <a:ext cx="6303010" cy="4587240"/>
          </a:xfrm>
        </p:spPr>
        <p:txBody>
          <a:bodyPr anchor="t"/>
          <a:p>
            <a:pPr eaLnBrk="1" latinLnBrk="0" hangingPunct="1">
              <a:lnSpc>
                <a:spcPct val="150000"/>
              </a:lnSpc>
              <a:spcBef>
                <a:spcPts val="0"/>
              </a:spcBef>
            </a:pPr>
            <a:r>
              <a:rPr lang="en-US" altLang="zh-CN">
                <a:solidFill>
                  <a:srgbClr val="0000FF"/>
                </a:solidFill>
              </a:rPr>
              <a:t>1</a:t>
            </a:r>
            <a:r>
              <a:rPr lang="zh-CN" altLang="en-US">
                <a:solidFill>
                  <a:srgbClr val="0000FF"/>
                </a:solidFill>
              </a:rPr>
              <a:t>.学校教育要树立‘健康第一’的指导思想，切实加强学校体育工作”的具体措施，是促进学生体质健康发展、激励学生积极进行身体锻炼的教育手段，是学生体质健康的个体评价标准。 </a:t>
            </a:r>
            <a:endParaRPr lang="zh-CN" altLang="en-US">
              <a:solidFill>
                <a:srgbClr val="0000FF"/>
              </a:solidFill>
            </a:endParaRPr>
          </a:p>
          <a:p>
            <a:endParaRPr lang="zh-CN" altLang="en-US">
              <a:solidFill>
                <a:srgbClr val="0000FF"/>
              </a:solidFill>
            </a:endParaRPr>
          </a:p>
        </p:txBody>
      </p:sp>
      <p:pic>
        <p:nvPicPr>
          <p:cNvPr id="3075" name="Picture 5"/>
          <p:cNvPicPr>
            <a:picLocks noChangeAspect="1"/>
          </p:cNvPicPr>
          <p:nvPr/>
        </p:nvPicPr>
        <p:blipFill>
          <a:blip r:embed="rId1"/>
          <a:stretch>
            <a:fillRect/>
          </a:stretch>
        </p:blipFill>
        <p:spPr>
          <a:xfrm flipV="1">
            <a:off x="27305" y="1431290"/>
            <a:ext cx="2425700" cy="4902200"/>
          </a:xfrm>
          <a:prstGeom prst="rect">
            <a:avLst/>
          </a:prstGeom>
          <a:noFill/>
          <a:ln w="9525">
            <a:noFill/>
          </a:ln>
        </p:spPr>
      </p:pic>
    </p:spTree>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体质健康测试的意义</a:t>
            </a:r>
            <a:endParaRPr lang="zh-CN" altLang="en-US"/>
          </a:p>
        </p:txBody>
      </p:sp>
      <p:sp>
        <p:nvSpPr>
          <p:cNvPr id="3" name="内容占位符 2"/>
          <p:cNvSpPr>
            <a:spLocks noGrp="1"/>
          </p:cNvSpPr>
          <p:nvPr>
            <p:ph idx="1"/>
          </p:nvPr>
        </p:nvSpPr>
        <p:spPr>
          <a:xfrm>
            <a:off x="1858645" y="1663700"/>
            <a:ext cx="7216140" cy="4910455"/>
          </a:xfrm>
        </p:spPr>
        <p:txBody>
          <a:bodyPr/>
          <a:p>
            <a:pPr eaLnBrk="1" latinLnBrk="0" hangingPunct="1">
              <a:lnSpc>
                <a:spcPct val="150000"/>
              </a:lnSpc>
              <a:spcBef>
                <a:spcPts val="0"/>
              </a:spcBef>
            </a:pPr>
            <a:r>
              <a:rPr lang="en-US" altLang="zh-CN">
                <a:solidFill>
                  <a:schemeClr val="tx2">
                    <a:lumMod val="40000"/>
                    <a:lumOff val="60000"/>
                  </a:schemeClr>
                </a:solidFill>
                <a:sym typeface="+mn-ea"/>
              </a:rPr>
              <a:t>2</a:t>
            </a:r>
            <a:r>
              <a:rPr lang="zh-CN" altLang="en-US">
                <a:solidFill>
                  <a:schemeClr val="tx2">
                    <a:lumMod val="40000"/>
                    <a:lumOff val="60000"/>
                  </a:schemeClr>
                </a:solidFill>
                <a:sym typeface="+mn-ea"/>
              </a:rPr>
              <a:t>.《国家学生体质健康标准》的颁布实施，其目的就是使学校和广大的学生及时了解自己的健康水平，督促学生积极参加体育锻炼，上好体育课，养成良好的锻炼习惯，进而全面增进学生的体质健康水平，</a:t>
            </a:r>
            <a:r>
              <a:rPr lang="zh-CN" altLang="en-US">
                <a:solidFill>
                  <a:schemeClr val="tx2">
                    <a:lumMod val="40000"/>
                    <a:lumOff val="60000"/>
                  </a:schemeClr>
                </a:solidFill>
                <a:sym typeface="+mn-ea"/>
              </a:rPr>
              <a:t>把学生培养成为德、智、体、美全面发展的高素质人才。</a:t>
            </a:r>
            <a:endParaRPr lang="zh-CN" altLang="en-US">
              <a:solidFill>
                <a:schemeClr val="tx2">
                  <a:lumMod val="40000"/>
                  <a:lumOff val="60000"/>
                </a:schemeClr>
              </a:solidFill>
              <a:sym typeface="+mn-ea"/>
            </a:endParaRPr>
          </a:p>
        </p:txBody>
      </p:sp>
      <p:pic>
        <p:nvPicPr>
          <p:cNvPr id="3075" name="Picture 5"/>
          <p:cNvPicPr>
            <a:picLocks noChangeAspect="1"/>
          </p:cNvPicPr>
          <p:nvPr/>
        </p:nvPicPr>
        <p:blipFill>
          <a:blip r:embed="rId1"/>
          <a:stretch>
            <a:fillRect/>
          </a:stretch>
        </p:blipFill>
        <p:spPr>
          <a:xfrm flipV="1">
            <a:off x="40640" y="1417955"/>
            <a:ext cx="1676400" cy="4902200"/>
          </a:xfrm>
          <a:prstGeom prst="rect">
            <a:avLst/>
          </a:prstGeom>
          <a:noFill/>
          <a:ln w="9525">
            <a:noFill/>
          </a:ln>
        </p:spPr>
      </p:pic>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715010"/>
            <a:ext cx="7543800" cy="1004570"/>
          </a:xfrm>
        </p:spPr>
        <p:txBody>
          <a:bodyPr/>
          <a:p>
            <a:r>
              <a:rPr lang="zh-CN" altLang="en-US">
                <a:sym typeface="+mn-ea"/>
              </a:rPr>
              <a:t>体质健康测试的意义</a:t>
            </a:r>
            <a:br>
              <a:rPr lang="zh-CN" altLang="en-US"/>
            </a:br>
            <a:endParaRPr lang="zh-CN" altLang="en-US"/>
          </a:p>
        </p:txBody>
      </p:sp>
      <p:sp>
        <p:nvSpPr>
          <p:cNvPr id="3" name="内容占位符 2"/>
          <p:cNvSpPr>
            <a:spLocks noGrp="1"/>
          </p:cNvSpPr>
          <p:nvPr>
            <p:ph idx="1"/>
          </p:nvPr>
        </p:nvSpPr>
        <p:spPr>
          <a:xfrm>
            <a:off x="2386330" y="1517650"/>
            <a:ext cx="6633210" cy="4813300"/>
          </a:xfrm>
        </p:spPr>
        <p:txBody>
          <a:bodyPr/>
          <a:p>
            <a:pPr eaLnBrk="1" latinLnBrk="0" hangingPunct="1">
              <a:lnSpc>
                <a:spcPct val="150000"/>
              </a:lnSpc>
              <a:spcBef>
                <a:spcPts val="0"/>
              </a:spcBef>
            </a:pPr>
            <a:r>
              <a:rPr lang="en-US" altLang="zh-CN">
                <a:solidFill>
                  <a:srgbClr val="00B050"/>
                </a:solidFill>
                <a:sym typeface="+mn-ea"/>
              </a:rPr>
              <a:t>3.</a:t>
            </a:r>
            <a:r>
              <a:rPr lang="zh-CN" altLang="en-US">
                <a:solidFill>
                  <a:srgbClr val="00B050"/>
                </a:solidFill>
                <a:sym typeface="+mn-ea"/>
              </a:rPr>
              <a:t>通过对大学生体质的测定，还将为我国国民体质监测系统，掌握中国大学生体质发展和变化的规律奠定基础贯彻落实健康第一的指导思想,切实加强学校体育工作,促进学生积极参加体育锻炼,养成良好的锻炼习惯,提高大学生体质健康水平。</a:t>
            </a:r>
            <a:endParaRPr lang="zh-CN" altLang="en-US">
              <a:solidFill>
                <a:srgbClr val="00B050"/>
              </a:solidFill>
              <a:sym typeface="+mn-ea"/>
            </a:endParaRPr>
          </a:p>
        </p:txBody>
      </p:sp>
      <p:pic>
        <p:nvPicPr>
          <p:cNvPr id="3075" name="Picture 5"/>
          <p:cNvPicPr>
            <a:picLocks noChangeAspect="1"/>
          </p:cNvPicPr>
          <p:nvPr/>
        </p:nvPicPr>
        <p:blipFill>
          <a:blip r:embed="rId1"/>
          <a:stretch>
            <a:fillRect/>
          </a:stretch>
        </p:blipFill>
        <p:spPr>
          <a:xfrm flipV="1">
            <a:off x="558165" y="1473200"/>
            <a:ext cx="2106295" cy="4902200"/>
          </a:xfrm>
          <a:prstGeom prst="rect">
            <a:avLst/>
          </a:prstGeom>
          <a:noFill/>
          <a:ln w="9525">
            <a:noFill/>
          </a:ln>
        </p:spPr>
      </p:pic>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1"/>
          <p:cNvSpPr>
            <a:spLocks noGrp="1"/>
          </p:cNvSpPr>
          <p:nvPr/>
        </p:nvSpPr>
        <p:spPr>
          <a:xfrm>
            <a:off x="471170" y="108585"/>
            <a:ext cx="7543800" cy="865505"/>
          </a:xfrm>
          <a:prstGeom prst="rect">
            <a:avLst/>
          </a:prstGeom>
          <a:noFill/>
          <a:ln w="9525">
            <a:noFill/>
          </a:ln>
        </p:spPr>
        <p:txBody>
          <a:bodyPr anchor="b"/>
          <a:lstStyle>
            <a:lvl1pPr algn="l" rtl="0" fontAlgn="base">
              <a:spcBef>
                <a:spcPct val="0"/>
              </a:spcBef>
              <a:spcAft>
                <a:spcPct val="0"/>
              </a:spcAft>
              <a:defRPr sz="3900" b="1" kern="1200">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2pPr>
            <a:lvl3pPr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3pPr>
            <a:lvl4pPr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4pPr>
            <a:lvl5pPr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3900" b="1">
                <a:solidFill>
                  <a:schemeClr val="tx2"/>
                </a:solidFill>
                <a:latin typeface="Arial" panose="020B0604020202020204" pitchFamily="34" charset="0"/>
                <a:ea typeface="宋体" panose="02010600030101010101" pitchFamily="2" charset="-122"/>
              </a:defRPr>
            </a:lvl9pPr>
          </a:lstStyle>
          <a:p>
            <a:r>
              <a:rPr lang="zh-CN" altLang="en-US">
                <a:solidFill>
                  <a:srgbClr val="FF0000"/>
                </a:solidFill>
              </a:rPr>
              <a:t>体质健康测试的重要性之评优</a:t>
            </a:r>
            <a:endParaRPr lang="zh-CN" altLang="en-US">
              <a:solidFill>
                <a:srgbClr val="FF0000"/>
              </a:solidFill>
            </a:endParaRPr>
          </a:p>
        </p:txBody>
      </p:sp>
      <p:pic>
        <p:nvPicPr>
          <p:cNvPr id="2" name="图片 1" descr="QQ图片20200424114050"/>
          <p:cNvPicPr>
            <a:picLocks noChangeAspect="1"/>
          </p:cNvPicPr>
          <p:nvPr/>
        </p:nvPicPr>
        <p:blipFill>
          <a:blip r:embed="rId1"/>
          <a:stretch>
            <a:fillRect/>
          </a:stretch>
        </p:blipFill>
        <p:spPr>
          <a:xfrm>
            <a:off x="292735" y="1073150"/>
            <a:ext cx="8470900" cy="5178425"/>
          </a:xfrm>
          <a:prstGeom prst="rect">
            <a:avLst/>
          </a:prstGeom>
        </p:spPr>
      </p:pic>
    </p:spTree>
  </p:cSld>
  <p:clrMapOvr>
    <a:masterClrMapping/>
  </p:clrMapOvr>
  <p:transition>
    <p:blinds/>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3062</Words>
  <Application>WPS 演示</Application>
  <PresentationFormat/>
  <Paragraphs>282</Paragraphs>
  <Slides>42</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42</vt:i4>
      </vt:variant>
    </vt:vector>
  </HeadingPairs>
  <TitlesOfParts>
    <vt:vector size="57" baseType="lpstr">
      <vt:lpstr>Arial</vt:lpstr>
      <vt:lpstr>宋体</vt:lpstr>
      <vt:lpstr>Wingdings</vt:lpstr>
      <vt:lpstr>Arial Black</vt:lpstr>
      <vt:lpstr>Arial Rounded MT Bold</vt:lpstr>
      <vt:lpstr>楷体</vt:lpstr>
      <vt:lpstr>黑体</vt:lpstr>
      <vt:lpstr>微软雅黑</vt:lpstr>
      <vt:lpstr>Arial Unicode MS</vt:lpstr>
      <vt:lpstr>Calibri</vt:lpstr>
      <vt:lpstr>华文行楷</vt:lpstr>
      <vt:lpstr>Tahoma</vt:lpstr>
      <vt:lpstr>Times New Roman</vt:lpstr>
      <vt:lpstr>默认设计模板</vt:lpstr>
      <vt:lpstr>Network</vt:lpstr>
      <vt:lpstr>   贵州商学院体育教学部         2020年4月</vt:lpstr>
      <vt:lpstr>PowerPoint 演示文稿</vt:lpstr>
      <vt:lpstr>PowerPoint 演示文稿</vt:lpstr>
      <vt:lpstr>PowerPoint 演示文稿</vt:lpstr>
      <vt:lpstr>PowerPoint 演示文稿</vt:lpstr>
      <vt:lpstr>体质健康测试的意义</vt:lpstr>
      <vt:lpstr>体质健康测试的意义</vt:lpstr>
      <vt:lpstr>体质健康测试的意义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_x000B_  贵州商学院体育教学部         2020年4月</dc:title>
  <dc:creator>Administrator</dc:creator>
  <cp:lastModifiedBy>YunPY</cp:lastModifiedBy>
  <cp:revision>87</cp:revision>
  <dcterms:created xsi:type="dcterms:W3CDTF">2020-04-23T08:31:00Z</dcterms:created>
  <dcterms:modified xsi:type="dcterms:W3CDTF">2020-04-24T08:18:27Z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